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310" r:id="rId2"/>
    <p:sldId id="307" r:id="rId3"/>
    <p:sldId id="311" r:id="rId4"/>
    <p:sldId id="313" r:id="rId5"/>
    <p:sldId id="308" r:id="rId6"/>
    <p:sldId id="261" r:id="rId7"/>
    <p:sldId id="290" r:id="rId8"/>
    <p:sldId id="312" r:id="rId9"/>
    <p:sldId id="257" r:id="rId10"/>
    <p:sldId id="264" r:id="rId11"/>
    <p:sldId id="273" r:id="rId12"/>
    <p:sldId id="295" r:id="rId13"/>
    <p:sldId id="268" r:id="rId14"/>
    <p:sldId id="300" r:id="rId15"/>
    <p:sldId id="298" r:id="rId16"/>
    <p:sldId id="269" r:id="rId17"/>
    <p:sldId id="286" r:id="rId18"/>
    <p:sldId id="315" r:id="rId19"/>
    <p:sldId id="319" r:id="rId20"/>
    <p:sldId id="316" r:id="rId21"/>
    <p:sldId id="314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4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729D4-7B59-45BF-8B96-32A215604FA6}" type="datetimeFigureOut">
              <a:rPr lang="en-CA" smtClean="0"/>
              <a:t>2020-02-13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9A615-A594-499C-AEA0-E4B9E998B9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35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https://www.canterbury.ac.nz/education/world-of-possibilities/hands-holding-world-globe_DPC_block.jpg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A615-A594-499C-AEA0-E4B9E998B94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55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EFFE14C-0BB4-4952-B995-DDD313EC66A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8E604A-A31D-4285-A280-BDA65FAA9B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7772400" cy="1431925"/>
          </a:xfrm>
        </p:spPr>
        <p:txBody>
          <a:bodyPr/>
          <a:lstStyle/>
          <a:p>
            <a:r>
              <a:rPr lang="en-US" altLang="en-US" sz="5400" dirty="0"/>
              <a:t>Therapeutic </a:t>
            </a:r>
            <a:r>
              <a:rPr lang="en-US" altLang="en-US" sz="5400" dirty="0" err="1" smtClean="0"/>
              <a:t>ToucH</a:t>
            </a:r>
            <a:r>
              <a:rPr lang="en-US" altLang="en-US" sz="5400" dirty="0" smtClean="0"/>
              <a:t>®</a:t>
            </a:r>
            <a:endParaRPr lang="en-US" altLang="en-US" sz="5400" dirty="0"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4191000"/>
            <a:ext cx="8215313" cy="1905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00" b="1" dirty="0">
                <a:latin typeface="+mj-lt"/>
              </a:rPr>
              <a:t>Engaging the Public:  Bringing Therapeutic Touch </a:t>
            </a:r>
            <a:endParaRPr lang="en-US" sz="12300" b="1" dirty="0" smtClean="0">
              <a:latin typeface="+mj-lt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00" b="1" dirty="0" smtClean="0">
                <a:latin typeface="+mj-lt"/>
              </a:rPr>
              <a:t>into </a:t>
            </a:r>
            <a:r>
              <a:rPr lang="en-US" sz="12300" b="1" dirty="0" smtClean="0">
                <a:latin typeface="+mj-lt"/>
              </a:rPr>
              <a:t>Community-based </a:t>
            </a:r>
            <a:r>
              <a:rPr lang="en-US" sz="12300" b="1" dirty="0">
                <a:latin typeface="+mj-lt"/>
              </a:rPr>
              <a:t>practice </a:t>
            </a:r>
            <a:endParaRPr lang="en-US" sz="12300" dirty="0">
              <a:latin typeface="+mj-lt"/>
            </a:endParaRP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524000"/>
          </a:xfrm>
        </p:spPr>
        <p:txBody>
          <a:bodyPr/>
          <a:lstStyle/>
          <a:p>
            <a:pPr algn="ctr"/>
            <a:r>
              <a:rPr lang="en-US" dirty="0" smtClean="0"/>
              <a:t>Haliburton Highlands Public </a:t>
            </a:r>
            <a:r>
              <a:rPr lang="en-US" dirty="0" smtClean="0"/>
              <a:t>Library-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Dysart Branch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living Legacy of books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04292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554162"/>
          </a:xfrm>
        </p:spPr>
        <p:txBody>
          <a:bodyPr/>
          <a:lstStyle/>
          <a:p>
            <a:r>
              <a:rPr lang="en-US" dirty="0" smtClean="0"/>
              <a:t>Windsor</a:t>
            </a:r>
            <a:br>
              <a:rPr lang="en-US" dirty="0" smtClean="0"/>
            </a:br>
            <a:r>
              <a:rPr lang="en-US" sz="2000" b="1" dirty="0" smtClean="0"/>
              <a:t>16</a:t>
            </a:r>
            <a:r>
              <a:rPr lang="en-US" sz="2000" dirty="0" smtClean="0"/>
              <a:t> Events with </a:t>
            </a:r>
            <a:r>
              <a:rPr lang="en-US" sz="2000" b="1" dirty="0" smtClean="0"/>
              <a:t>211 TT</a:t>
            </a:r>
            <a:r>
              <a:rPr lang="en-US" sz="2000" dirty="0" smtClean="0"/>
              <a:t> sessions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smtClean="0"/>
              <a:t>37</a:t>
            </a:r>
            <a:r>
              <a:rPr lang="en-US" sz="2000" dirty="0" smtClean="0"/>
              <a:t> volunteer practitioners </a:t>
            </a:r>
            <a:br>
              <a:rPr lang="en-US" sz="2000" dirty="0" smtClean="0"/>
            </a:br>
            <a:r>
              <a:rPr lang="en-US" sz="2000" b="1" dirty="0" smtClean="0"/>
              <a:t>22</a:t>
            </a:r>
            <a:r>
              <a:rPr lang="en-US" sz="2000" dirty="0" smtClean="0"/>
              <a:t> new students </a:t>
            </a:r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56" y="1981200"/>
            <a:ext cx="278284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44" y="2707481"/>
            <a:ext cx="391642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High Skills Major program</a:t>
            </a:r>
            <a:br>
              <a:rPr lang="en-US" sz="3600" dirty="0" smtClean="0"/>
            </a:br>
            <a:r>
              <a:rPr lang="en-US" sz="3600" dirty="0" smtClean="0"/>
              <a:t>“Health &amp; Wellness”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 Schools have a Health and Wellness component that aligns well with Therapeutic Touch®; streaming students that are looking into careers in Health Care field</a:t>
            </a:r>
          </a:p>
          <a:p>
            <a:r>
              <a:rPr lang="en-US" sz="2800" dirty="0" smtClean="0"/>
              <a:t>Contact the school in your area and reach out to their coordinator (list on website)</a:t>
            </a:r>
          </a:p>
          <a:p>
            <a:r>
              <a:rPr lang="en-US" sz="2800" dirty="0" smtClean="0"/>
              <a:t>A wonderful demographic to teach self care for sports injuries, exams, relationships and overall mental health</a:t>
            </a:r>
          </a:p>
        </p:txBody>
      </p:sp>
    </p:spTree>
    <p:extLst>
      <p:ext uri="{BB962C8B-B14F-4D97-AF65-F5344CB8AC3E}">
        <p14:creationId xmlns:p14="http://schemas.microsoft.com/office/powerpoint/2010/main" val="40957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Kinesiology Class</a:t>
            </a:r>
            <a:br>
              <a:rPr lang="en-US" dirty="0" smtClean="0"/>
            </a:br>
            <a:r>
              <a:rPr lang="en-US" dirty="0" smtClean="0"/>
              <a:t>Haliburton – The next Generation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33984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5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TT now Offered in </a:t>
            </a:r>
            <a:br>
              <a:rPr lang="en-US" dirty="0" smtClean="0"/>
            </a:br>
            <a:r>
              <a:rPr lang="en-US" dirty="0" err="1" smtClean="0"/>
              <a:t>Beausoleil</a:t>
            </a:r>
            <a:r>
              <a:rPr lang="en-US" dirty="0" smtClean="0"/>
              <a:t> First Nations Health Unit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4500"/>
            <a:ext cx="5994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9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4</a:t>
            </a:r>
            <a:r>
              <a:rPr lang="en-US" sz="3600" dirty="0" smtClean="0"/>
              <a:t> Hospitals in Ontario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2800" dirty="0" smtClean="0"/>
              <a:t>Supported TTAW events during Nurses’ Week</a:t>
            </a:r>
            <a:r>
              <a:rPr lang="en-US" sz="2800" dirty="0"/>
              <a:t>=</a:t>
            </a:r>
            <a:r>
              <a:rPr lang="en-US" sz="2800" dirty="0" smtClean="0"/>
              <a:t>  Sick Kids - Guelph General - St. Francis Memorial - Humber River Regional</a:t>
            </a:r>
          </a:p>
          <a:p>
            <a:r>
              <a:rPr lang="en-US" sz="2800" dirty="0" smtClean="0"/>
              <a:t>Some for the second year in a row</a:t>
            </a:r>
          </a:p>
          <a:p>
            <a:r>
              <a:rPr lang="en-US" sz="2800" dirty="0" smtClean="0"/>
              <a:t>2018 was the first year TTAW (Fergus/Guelph) &amp; Hospice Wellington presented collaboratively at GGH</a:t>
            </a:r>
          </a:p>
          <a:p>
            <a:r>
              <a:rPr lang="en-US" sz="2800" dirty="0" smtClean="0"/>
              <a:t>Therapeutic Touch has been available in some Oncology units within these hospitals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1"/>
            <a:ext cx="7010400" cy="1219200"/>
          </a:xfrm>
        </p:spPr>
        <p:txBody>
          <a:bodyPr/>
          <a:lstStyle/>
          <a:p>
            <a:r>
              <a:rPr lang="en-US" dirty="0" smtClean="0"/>
              <a:t>Sick Kids Hospital </a:t>
            </a:r>
            <a:br>
              <a:rPr lang="en-US" dirty="0" smtClean="0"/>
            </a:br>
            <a:r>
              <a:rPr lang="en-US" dirty="0" smtClean="0"/>
              <a:t> Toronto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46" y="1905000"/>
            <a:ext cx="4191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6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2971800" cy="4114800"/>
          </a:xfrm>
        </p:spPr>
        <p:txBody>
          <a:bodyPr/>
          <a:lstStyle/>
          <a:p>
            <a:r>
              <a:rPr lang="en-US" b="1" dirty="0" smtClean="0"/>
              <a:t>52 </a:t>
            </a:r>
            <a:r>
              <a:rPr lang="en-US" dirty="0" smtClean="0"/>
              <a:t>events</a:t>
            </a:r>
          </a:p>
          <a:p>
            <a:r>
              <a:rPr lang="en-US" b="1" dirty="0" smtClean="0"/>
              <a:t>818</a:t>
            </a:r>
            <a:r>
              <a:rPr lang="en-US" dirty="0" smtClean="0"/>
              <a:t> attendees</a:t>
            </a:r>
          </a:p>
          <a:p>
            <a:r>
              <a:rPr lang="en-US" b="1" dirty="0" smtClean="0"/>
              <a:t>435 </a:t>
            </a:r>
            <a:r>
              <a:rPr lang="en-US" dirty="0" smtClean="0"/>
              <a:t>sessions offered</a:t>
            </a:r>
          </a:p>
          <a:p>
            <a:r>
              <a:rPr lang="en-US" b="1" dirty="0" smtClean="0"/>
              <a:t>148.</a:t>
            </a:r>
            <a:r>
              <a:rPr lang="en-US" dirty="0" smtClean="0"/>
              <a:t>5 contact hours</a:t>
            </a:r>
          </a:p>
          <a:p>
            <a:r>
              <a:rPr lang="en-US" b="1" dirty="0" smtClean="0"/>
              <a:t>22</a:t>
            </a:r>
            <a:r>
              <a:rPr lang="en-US" dirty="0" smtClean="0"/>
              <a:t> new partners</a:t>
            </a:r>
          </a:p>
          <a:p>
            <a:r>
              <a:rPr lang="en-US" dirty="0" smtClean="0"/>
              <a:t>158 practitioners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57600" y="1600200"/>
            <a:ext cx="5257800" cy="4114800"/>
          </a:xfrm>
        </p:spPr>
        <p:txBody>
          <a:bodyPr/>
          <a:lstStyle/>
          <a:p>
            <a:r>
              <a:rPr lang="en-US" b="1" dirty="0" smtClean="0"/>
              <a:t>57</a:t>
            </a:r>
            <a:r>
              <a:rPr lang="en-US" dirty="0" smtClean="0"/>
              <a:t> events                                </a:t>
            </a:r>
            <a:r>
              <a:rPr lang="en-US" dirty="0" smtClean="0">
                <a:solidFill>
                  <a:schemeClr val="tx2"/>
                </a:solidFill>
              </a:rPr>
              <a:t>**     42 </a:t>
            </a:r>
            <a:r>
              <a:rPr lang="en-US" dirty="0" smtClean="0"/>
              <a:t>events</a:t>
            </a:r>
          </a:p>
          <a:p>
            <a:r>
              <a:rPr lang="en-US" b="1" dirty="0" smtClean="0"/>
              <a:t>1118 </a:t>
            </a:r>
            <a:r>
              <a:rPr lang="en-US" dirty="0" smtClean="0"/>
              <a:t>attendees                       </a:t>
            </a:r>
            <a:r>
              <a:rPr lang="en-US" dirty="0" smtClean="0">
                <a:solidFill>
                  <a:schemeClr val="tx2"/>
                </a:solidFill>
              </a:rPr>
              <a:t>**    </a:t>
            </a:r>
            <a:r>
              <a:rPr lang="en-US" b="1" dirty="0" smtClean="0">
                <a:solidFill>
                  <a:schemeClr val="tx2"/>
                </a:solidFill>
              </a:rPr>
              <a:t>775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attendees</a:t>
            </a:r>
          </a:p>
          <a:p>
            <a:r>
              <a:rPr lang="en-US" b="1" dirty="0" smtClean="0"/>
              <a:t>845</a:t>
            </a:r>
            <a:r>
              <a:rPr lang="en-US" dirty="0" smtClean="0"/>
              <a:t> sessions offered               </a:t>
            </a:r>
            <a:r>
              <a:rPr lang="en-US" dirty="0" smtClean="0">
                <a:solidFill>
                  <a:schemeClr val="tx2"/>
                </a:solidFill>
              </a:rPr>
              <a:t>**    </a:t>
            </a:r>
            <a:r>
              <a:rPr lang="en-US" b="1" dirty="0" smtClean="0">
                <a:solidFill>
                  <a:schemeClr val="tx2"/>
                </a:solidFill>
              </a:rPr>
              <a:t>500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sessions offered</a:t>
            </a:r>
          </a:p>
          <a:p>
            <a:r>
              <a:rPr lang="en-US" b="1" dirty="0" smtClean="0"/>
              <a:t>143.5</a:t>
            </a:r>
            <a:r>
              <a:rPr lang="en-US" dirty="0" smtClean="0"/>
              <a:t> contact hours                </a:t>
            </a:r>
            <a:r>
              <a:rPr lang="en-US" dirty="0" smtClean="0">
                <a:solidFill>
                  <a:schemeClr val="tx2"/>
                </a:solidFill>
              </a:rPr>
              <a:t>**    120 </a:t>
            </a:r>
            <a:r>
              <a:rPr lang="en-US" dirty="0" smtClean="0"/>
              <a:t>contact hours</a:t>
            </a:r>
          </a:p>
          <a:p>
            <a:r>
              <a:rPr lang="en-US" b="1" dirty="0" smtClean="0"/>
              <a:t>27</a:t>
            </a:r>
            <a:r>
              <a:rPr lang="en-US" dirty="0" smtClean="0"/>
              <a:t> new  partners                     </a:t>
            </a:r>
            <a:r>
              <a:rPr lang="en-US" dirty="0" smtClean="0">
                <a:solidFill>
                  <a:schemeClr val="tx2"/>
                </a:solidFill>
              </a:rPr>
              <a:t>**     </a:t>
            </a:r>
            <a:r>
              <a:rPr lang="en-US" b="1" dirty="0" smtClean="0">
                <a:solidFill>
                  <a:schemeClr val="tx2"/>
                </a:solidFill>
              </a:rPr>
              <a:t>22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new partners</a:t>
            </a:r>
          </a:p>
          <a:p>
            <a:r>
              <a:rPr lang="en-US" dirty="0" smtClean="0"/>
              <a:t>212 practitioners                     </a:t>
            </a:r>
            <a:r>
              <a:rPr lang="en-US" dirty="0" smtClean="0">
                <a:solidFill>
                  <a:schemeClr val="tx2"/>
                </a:solidFill>
              </a:rPr>
              <a:t>**    </a:t>
            </a:r>
            <a:r>
              <a:rPr lang="en-US" b="1" dirty="0" smtClean="0">
                <a:solidFill>
                  <a:schemeClr val="tx2"/>
                </a:solidFill>
              </a:rPr>
              <a:t>123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practitioners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    2017                     2018                  2019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43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 overall impact in 3 years?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151</a:t>
            </a:r>
            <a:r>
              <a:rPr lang="en-US" sz="2800" dirty="0" smtClean="0"/>
              <a:t> TTAW Events across Ontario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2,711</a:t>
            </a:r>
            <a:r>
              <a:rPr lang="en-US" sz="2800" dirty="0" smtClean="0"/>
              <a:t> People Attended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1,780</a:t>
            </a:r>
            <a:r>
              <a:rPr lang="en-US" sz="2800" dirty="0" smtClean="0"/>
              <a:t> TT Sessions Offered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412</a:t>
            </a:r>
            <a:r>
              <a:rPr lang="en-US" sz="2800" dirty="0" smtClean="0"/>
              <a:t> Contact Hours  = 10 weeks of TT sessions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71</a:t>
            </a:r>
            <a:r>
              <a:rPr lang="en-US" sz="2800" dirty="0" smtClean="0"/>
              <a:t> New Community Partners gained across Ontario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493</a:t>
            </a:r>
            <a:r>
              <a:rPr lang="en-US" sz="2800" dirty="0" smtClean="0"/>
              <a:t> Practitioner Volunteers contributed their skills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334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our membership say…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sz="2000" dirty="0" smtClean="0"/>
              <a:t>The best resource was the willing volunteers.”</a:t>
            </a:r>
          </a:p>
          <a:p>
            <a:r>
              <a:rPr lang="en-US" sz="2000" dirty="0" smtClean="0"/>
              <a:t>“We had more meaningful conversations with our participants this year.”</a:t>
            </a:r>
          </a:p>
          <a:p>
            <a:r>
              <a:rPr lang="en-US" sz="2000" dirty="0" smtClean="0"/>
              <a:t>Members used Facebook to challenge other members to register an event.</a:t>
            </a:r>
          </a:p>
          <a:p>
            <a:r>
              <a:rPr lang="en-US" sz="2000" dirty="0" smtClean="0"/>
              <a:t>“Consider hosting an event with the Alzheimer’s Society; they are great partners.”</a:t>
            </a:r>
          </a:p>
          <a:p>
            <a:r>
              <a:rPr lang="en-US" sz="2000" dirty="0" smtClean="0"/>
              <a:t>“I found a local TT Branch to join.”</a:t>
            </a:r>
          </a:p>
          <a:p>
            <a:r>
              <a:rPr lang="en-US" sz="2000" dirty="0" smtClean="0"/>
              <a:t>“We are now offering a TT program at our Family Health Unit for our clients.”</a:t>
            </a:r>
          </a:p>
          <a:p>
            <a:r>
              <a:rPr lang="en-US" sz="2000" dirty="0" smtClean="0"/>
              <a:t>“This year, it involved a reflection on the practice of TT.”</a:t>
            </a:r>
          </a:p>
          <a:p>
            <a:r>
              <a:rPr lang="en-US" sz="2000" dirty="0" smtClean="0"/>
              <a:t>A Senior Staff Physician reported that she could ‘feel the flow’ and took copies of all the handouts to distribute to her colleagues.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3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40660" cy="33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2936558"/>
            <a:ext cx="3352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“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She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will be missed by healers all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over the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world. Her legacy is a living one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0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Questions:   In groups of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3886200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2800" dirty="0" smtClean="0"/>
              <a:t>What resonates with you about a Therapeutic Touch Awareness Week (TTAW)?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/>
              <a:t>.   What would make it possible/sustainable in your   community as well as in a larger arena?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3.   </a:t>
            </a:r>
            <a:r>
              <a:rPr lang="en-US" sz="2800" dirty="0" smtClean="0"/>
              <a:t>My first step to building a TTAW in my community  would be ____________.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743200"/>
            <a:ext cx="3810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2895600"/>
            <a:ext cx="3810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1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5532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Therapeutic Touch Awareness Week </a:t>
            </a:r>
          </a:p>
          <a:p>
            <a:r>
              <a:rPr lang="en-US" dirty="0" smtClean="0"/>
              <a:t>Display &amp; Resources can be found </a:t>
            </a:r>
          </a:p>
          <a:p>
            <a:r>
              <a:rPr lang="en-US" dirty="0" smtClean="0"/>
              <a:t>In the TTNO office</a:t>
            </a:r>
          </a:p>
          <a:p>
            <a:endParaRPr lang="en-US" dirty="0"/>
          </a:p>
          <a:p>
            <a:r>
              <a:rPr lang="en-US" dirty="0" smtClean="0"/>
              <a:t>Thank you </a:t>
            </a:r>
          </a:p>
          <a:p>
            <a:r>
              <a:rPr lang="en-US" dirty="0" smtClean="0"/>
              <a:t>Deborah Gould R.N., Recognized TT Teacher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 on the ‘Living Legacy’</a:t>
            </a:r>
            <a:br>
              <a:rPr lang="en-US" dirty="0" smtClean="0"/>
            </a:br>
            <a:r>
              <a:rPr lang="en-US" dirty="0" smtClean="0"/>
              <a:t>Share your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79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67000"/>
            <a:ext cx="7772400" cy="3733800"/>
          </a:xfrm>
        </p:spPr>
        <p:txBody>
          <a:bodyPr>
            <a:normAutofit fontScale="85000" lnSpcReduction="20000"/>
          </a:bodyPr>
          <a:lstStyle/>
          <a:p>
            <a:endParaRPr lang="en-US" sz="3400" b="1" u="sng" dirty="0" smtClean="0"/>
          </a:p>
          <a:p>
            <a:r>
              <a:rPr lang="en-US" sz="3400" b="1" u="sng" dirty="0" smtClean="0"/>
              <a:t>Hosted by TTNO members in </a:t>
            </a:r>
            <a:r>
              <a:rPr lang="en-US" sz="3400" b="1" u="sng" dirty="0" smtClean="0">
                <a:solidFill>
                  <a:srgbClr val="0070C0"/>
                </a:solidFill>
              </a:rPr>
              <a:t>41</a:t>
            </a:r>
            <a:r>
              <a:rPr lang="en-US" sz="3400" b="1" u="sng" dirty="0" smtClean="0"/>
              <a:t> Communities</a:t>
            </a:r>
          </a:p>
          <a:p>
            <a:r>
              <a:rPr lang="en-US" sz="2800" b="1" dirty="0" smtClean="0"/>
              <a:t> </a:t>
            </a:r>
          </a:p>
          <a:p>
            <a:r>
              <a:rPr lang="en-US" sz="2600" b="1" dirty="0" smtClean="0"/>
              <a:t>Thunder Bay </a:t>
            </a:r>
            <a:r>
              <a:rPr lang="en-US" sz="2600" b="1" dirty="0"/>
              <a:t> </a:t>
            </a:r>
            <a:r>
              <a:rPr lang="en-US" sz="2600" b="1" dirty="0" smtClean="0"/>
              <a:t>   Windsor     Guelph     Ottawa     Haliburton    Toronto      Orangeville      Caledon      </a:t>
            </a:r>
            <a:r>
              <a:rPr lang="en-US" sz="2600" b="1" dirty="0" err="1" smtClean="0"/>
              <a:t>Gananoque</a:t>
            </a:r>
            <a:r>
              <a:rPr lang="en-US" sz="2600" b="1" dirty="0" smtClean="0"/>
              <a:t>      Mississauga      </a:t>
            </a:r>
            <a:r>
              <a:rPr lang="en-US" sz="2600" b="1" dirty="0" err="1" smtClean="0"/>
              <a:t>Etobicoke</a:t>
            </a:r>
            <a:r>
              <a:rPr lang="en-US" sz="2600" b="1" dirty="0" smtClean="0"/>
              <a:t>     Huntsville      Dwight      </a:t>
            </a:r>
            <a:r>
              <a:rPr lang="en-US" sz="2600" b="1" dirty="0" err="1" smtClean="0"/>
              <a:t>Baysville</a:t>
            </a:r>
            <a:r>
              <a:rPr lang="en-US" sz="2600" b="1" dirty="0" smtClean="0"/>
              <a:t>      Burk’s Falls </a:t>
            </a:r>
            <a:r>
              <a:rPr lang="en-US" sz="2600" b="1" dirty="0"/>
              <a:t> </a:t>
            </a:r>
            <a:r>
              <a:rPr lang="en-US" sz="2600" b="1" dirty="0" smtClean="0"/>
              <a:t>    Barrie      Greenwood      Oshawa    Brampton   </a:t>
            </a:r>
            <a:r>
              <a:rPr lang="en-US" sz="2600" b="1" dirty="0" err="1" smtClean="0"/>
              <a:t>Whitby</a:t>
            </a:r>
            <a:r>
              <a:rPr lang="en-US" sz="2600" b="1" dirty="0" smtClean="0"/>
              <a:t>    Belleville     Inglewood     Bolton     Simcoe     Weston     Kingston      </a:t>
            </a:r>
            <a:r>
              <a:rPr lang="en-US" sz="2600" b="1" dirty="0" err="1" smtClean="0"/>
              <a:t>Picton</a:t>
            </a:r>
            <a:r>
              <a:rPr lang="en-US" sz="2600" b="1" dirty="0" smtClean="0"/>
              <a:t>      </a:t>
            </a:r>
            <a:r>
              <a:rPr lang="en-US" sz="2600" b="1" dirty="0" err="1" smtClean="0"/>
              <a:t>Lasalle</a:t>
            </a:r>
            <a:r>
              <a:rPr lang="en-US" sz="2600" b="1" dirty="0" smtClean="0"/>
              <a:t>     Dwight    Pembroke     Chatham     Burlington     Peterborough     Owen Sound     Christian Island     Fergus      </a:t>
            </a:r>
            <a:r>
              <a:rPr lang="en-US" sz="2600" b="1" dirty="0" err="1" smtClean="0"/>
              <a:t>Belwood</a:t>
            </a:r>
            <a:r>
              <a:rPr lang="en-US" sz="2600" b="1" dirty="0" smtClean="0"/>
              <a:t>      Markham    </a:t>
            </a:r>
            <a:r>
              <a:rPr lang="en-US" sz="2600" b="1" dirty="0" err="1" smtClean="0"/>
              <a:t>Strathroy</a:t>
            </a:r>
            <a:r>
              <a:rPr lang="en-US" sz="2600" b="1" dirty="0" smtClean="0"/>
              <a:t>      </a:t>
            </a:r>
            <a:r>
              <a:rPr lang="en-US" sz="2600" b="1" dirty="0" err="1" smtClean="0"/>
              <a:t>Leamington</a:t>
            </a:r>
            <a:r>
              <a:rPr lang="en-US" sz="2600" b="1" dirty="0" smtClean="0"/>
              <a:t>      Barry’s Bay    </a:t>
            </a:r>
            <a:endParaRPr lang="en-US" sz="2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1"/>
            <a:ext cx="6553200" cy="22859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</a:t>
            </a:r>
            <a:r>
              <a:rPr lang="en-US" sz="3600" i="1" dirty="0" smtClean="0"/>
              <a:t>week </a:t>
            </a:r>
            <a:r>
              <a:rPr lang="en-US" sz="3600" dirty="0" smtClean="0"/>
              <a:t>long 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b="1" i="1" dirty="0" smtClean="0"/>
              <a:t>provincial</a:t>
            </a:r>
            <a:r>
              <a:rPr lang="en-US" sz="3600" i="1" dirty="0" smtClean="0"/>
              <a:t> </a:t>
            </a:r>
            <a:r>
              <a:rPr lang="en-US" sz="3600" dirty="0" smtClean="0"/>
              <a:t>initiative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1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7924800" cy="4038600"/>
          </a:xfrm>
        </p:spPr>
        <p:txBody>
          <a:bodyPr/>
          <a:lstStyle/>
          <a:p>
            <a:r>
              <a:rPr lang="en-US" sz="2000" dirty="0" smtClean="0"/>
              <a:t>To highlight some of the resources</a:t>
            </a:r>
            <a:r>
              <a:rPr lang="en-US" sz="2000" dirty="0"/>
              <a:t> </a:t>
            </a:r>
            <a:r>
              <a:rPr lang="en-US" sz="2000" dirty="0" smtClean="0"/>
              <a:t>of the “Therapeutic Touch Awareness Week” pilot project that began in 2017 across the province of Ontario.</a:t>
            </a:r>
          </a:p>
          <a:p>
            <a:r>
              <a:rPr lang="en-US" sz="2000" dirty="0" smtClean="0"/>
              <a:t>To encourage delegates to reflect on how TTAW resources and experiences  may guide or inform their own community outreach needs.</a:t>
            </a:r>
          </a:p>
          <a:p>
            <a:r>
              <a:rPr lang="en-US" sz="2000" dirty="0" smtClean="0"/>
              <a:t> To explore what outreach strategies may be sustainable and practical on a local, national and/or international scale?</a:t>
            </a:r>
          </a:p>
          <a:p>
            <a:r>
              <a:rPr lang="en-US" sz="2000" dirty="0" smtClean="0"/>
              <a:t>Participants will leave with resources and tips to bring back to their own TT Branches and practice.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743200"/>
            <a:ext cx="3810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2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Therapeutic Touch Awareness Week CARE150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2017 – 2019</a:t>
            </a:r>
          </a:p>
          <a:p>
            <a:pPr marL="0" indent="0" algn="ctr">
              <a:buNone/>
            </a:pPr>
            <a:r>
              <a:rPr lang="en-US" sz="2800" dirty="0" smtClean="0"/>
              <a:t>2019 TTAW Task Group </a:t>
            </a:r>
          </a:p>
          <a:p>
            <a:pPr marL="0" indent="0">
              <a:buNone/>
            </a:pPr>
            <a:r>
              <a:rPr lang="en-US" sz="2000" dirty="0" smtClean="0"/>
              <a:t>          Michael Georgie – Program Lead</a:t>
            </a:r>
          </a:p>
          <a:p>
            <a:pPr marL="0" indent="0">
              <a:buNone/>
            </a:pPr>
            <a:r>
              <a:rPr lang="en-US" sz="2000" dirty="0" smtClean="0"/>
              <a:t>          Jim </a:t>
            </a:r>
            <a:r>
              <a:rPr lang="en-US" sz="2000" dirty="0" err="1" smtClean="0"/>
              <a:t>Metson</a:t>
            </a:r>
            <a:r>
              <a:rPr lang="en-US" sz="2000" dirty="0" smtClean="0"/>
              <a:t> – Newsletter Editor</a:t>
            </a:r>
          </a:p>
          <a:p>
            <a:pPr marL="0" indent="0">
              <a:buNone/>
            </a:pPr>
            <a:r>
              <a:rPr lang="en-US" sz="2000" dirty="0" smtClean="0"/>
              <a:t>          Alison Cooke – Webmaster</a:t>
            </a:r>
          </a:p>
          <a:p>
            <a:pPr marL="0" indent="0">
              <a:buNone/>
            </a:pPr>
            <a:r>
              <a:rPr lang="en-US" sz="2000" dirty="0" smtClean="0"/>
              <a:t>          Suzanne Hale – Social Media</a:t>
            </a:r>
          </a:p>
          <a:p>
            <a:pPr marL="0" indent="0">
              <a:buNone/>
            </a:pPr>
            <a:r>
              <a:rPr lang="en-US" sz="2000" dirty="0" smtClean="0"/>
              <a:t>          Jean Riddell – Secretary </a:t>
            </a:r>
          </a:p>
          <a:p>
            <a:pPr marL="0" indent="0">
              <a:buNone/>
            </a:pPr>
            <a:r>
              <a:rPr lang="en-US" sz="2000" dirty="0" smtClean="0"/>
              <a:t>           *Deborah Gould  - Communication Chair TTNO </a:t>
            </a:r>
          </a:p>
          <a:p>
            <a:pPr marL="0" indent="0" algn="ctr">
              <a:buNone/>
            </a:pPr>
            <a:r>
              <a:rPr lang="en-US" sz="2000" dirty="0" smtClean="0"/>
              <a:t>Support Team – 9 province wide Regional Team Leads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97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706562"/>
          </a:xfrm>
        </p:spPr>
        <p:txBody>
          <a:bodyPr/>
          <a:lstStyle/>
          <a:p>
            <a:pPr algn="ctr"/>
            <a:r>
              <a:rPr lang="en-US" sz="6000" dirty="0" smtClean="0">
                <a:ea typeface="MS Gothic" panose="020B0609070205080204" pitchFamily="49" charset="-128"/>
              </a:rPr>
              <a:t>Therapeutic Touch</a:t>
            </a:r>
            <a:br>
              <a:rPr lang="en-US" sz="6000" dirty="0" smtClean="0">
                <a:ea typeface="MS Gothic" panose="020B0609070205080204" pitchFamily="49" charset="-128"/>
              </a:rPr>
            </a:br>
            <a:r>
              <a:rPr lang="en-US" sz="6000" dirty="0" smtClean="0">
                <a:ea typeface="MS Gothic" panose="020B0609070205080204" pitchFamily="49" charset="-128"/>
              </a:rPr>
              <a:t>Awareness Week</a:t>
            </a:r>
            <a:endParaRPr lang="en-US" sz="6000" dirty="0">
              <a:ea typeface="MS Gothic" panose="020B0609070205080204" pitchFamily="49" charset="-128"/>
            </a:endParaRPr>
          </a:p>
        </p:txBody>
      </p:sp>
      <p:pic>
        <p:nvPicPr>
          <p:cNvPr id="4" name="Content Placeholder 3" descr="Care 150 TTNO logo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14" y="2057400"/>
            <a:ext cx="2190404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00216" y="3244334"/>
            <a:ext cx="1847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89878" y="3244334"/>
            <a:ext cx="736426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>
              <a:buAutoNum type="arabicPlain" startAt="2017"/>
            </a:pPr>
            <a:r>
              <a:rPr lang="en-US" sz="3600" dirty="0" smtClean="0"/>
              <a:t>             2018            2019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First week of May aligns with:</a:t>
            </a:r>
          </a:p>
          <a:p>
            <a:pPr algn="ctr"/>
            <a:r>
              <a:rPr lang="en-US" sz="2800" dirty="0" smtClean="0"/>
              <a:t>Nurses, Hospice Palliative Care, Mental Health Weeks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821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 &amp; Tools</a:t>
            </a:r>
            <a:br>
              <a:rPr lang="en-US" dirty="0" smtClean="0"/>
            </a:br>
            <a:r>
              <a:rPr lang="en-US" dirty="0" smtClean="0"/>
              <a:t>to host a successful program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352800" cy="42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Project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8382000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Increase Therapeutic Touch Network of Ontario (TTNO) member engagement</a:t>
            </a:r>
          </a:p>
          <a:p>
            <a:r>
              <a:rPr lang="en-US" sz="2000" dirty="0" smtClean="0"/>
              <a:t>Promote awareness of Therapeutic Touch® in our communities</a:t>
            </a:r>
          </a:p>
          <a:p>
            <a:r>
              <a:rPr lang="en-US" sz="2000" dirty="0" smtClean="0"/>
              <a:t>Promote awareness of the TTNO as our regulatory body</a:t>
            </a:r>
          </a:p>
          <a:p>
            <a:r>
              <a:rPr lang="en-US" sz="2000" dirty="0" smtClean="0"/>
              <a:t>Add Regional Team Leads (RTL) to strengthen structure and support Event Leads</a:t>
            </a:r>
          </a:p>
          <a:p>
            <a:r>
              <a:rPr lang="en-US" sz="2000" dirty="0" smtClean="0"/>
              <a:t>Consistent branding/messaging</a:t>
            </a:r>
          </a:p>
          <a:p>
            <a:r>
              <a:rPr lang="en-US" sz="2000" dirty="0" smtClean="0"/>
              <a:t>A financially sustainable initiative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Each year the TTAW Task group would: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01000" cy="411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Survey our membership for their input &amp; feedback</a:t>
            </a:r>
          </a:p>
          <a:p>
            <a:r>
              <a:rPr lang="en-US" sz="2000" dirty="0" smtClean="0"/>
              <a:t>Task Group aligns to meet by teleconference biweekly (representation across the province)</a:t>
            </a:r>
          </a:p>
          <a:p>
            <a:r>
              <a:rPr lang="en-US" sz="2000" dirty="0" smtClean="0"/>
              <a:t>Create timelines for upcoming year and new documents based on needs</a:t>
            </a:r>
          </a:p>
          <a:p>
            <a:r>
              <a:rPr lang="en-US" sz="2000" dirty="0" smtClean="0"/>
              <a:t>Review objectives and goals, resources updated as needed</a:t>
            </a:r>
          </a:p>
          <a:p>
            <a:r>
              <a:rPr lang="en-US" sz="2000" dirty="0" smtClean="0"/>
              <a:t>Track and post all registered events; offering incentives to early registrations, CARE150 Challenge (aspects/uses &amp; benefits of TT)</a:t>
            </a:r>
          </a:p>
          <a:p>
            <a:r>
              <a:rPr lang="en-US" sz="2000" dirty="0" smtClean="0"/>
              <a:t>Communicate with membership via e-blasts, newsletter, website, Facebook, Press Release  from Oct – May</a:t>
            </a:r>
          </a:p>
          <a:p>
            <a:r>
              <a:rPr lang="en-US" sz="2000" dirty="0" smtClean="0"/>
              <a:t>Report monthly to the BOD and provide an Executive Summary at the end of the program identifying outcomes, recommendations and ‘take </a:t>
            </a:r>
            <a:r>
              <a:rPr lang="en-US" sz="2000" dirty="0" err="1" smtClean="0"/>
              <a:t>aways</a:t>
            </a:r>
            <a:r>
              <a:rPr lang="en-US" sz="2000" dirty="0" smtClean="0"/>
              <a:t>’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128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048000"/>
            <a:ext cx="5712179" cy="2212622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Most events are hosted in:</a:t>
            </a:r>
          </a:p>
          <a:p>
            <a:r>
              <a:rPr lang="en-US" sz="2800" dirty="0" smtClean="0"/>
              <a:t>Hospitals     Hospices   Long Term Care</a:t>
            </a:r>
          </a:p>
          <a:p>
            <a:r>
              <a:rPr lang="en-US" sz="2800" dirty="0" smtClean="0"/>
              <a:t>Libraries   Churches   Schools    Health </a:t>
            </a:r>
            <a:r>
              <a:rPr lang="en-US" sz="2800" dirty="0" err="1" smtClean="0"/>
              <a:t>Centres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133599"/>
            <a:ext cx="5723468" cy="1489425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4000" b="1" dirty="0" smtClean="0"/>
              <a:t>Therapeutic Touch Awareness Week (TTAW)</a:t>
            </a:r>
            <a:br>
              <a:rPr lang="en-US" sz="4000" b="1" dirty="0" smtClean="0"/>
            </a:br>
            <a:r>
              <a:rPr lang="en-US" sz="2400" b="1" dirty="0" smtClean="0"/>
              <a:t>     coincides  with: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National Nurses Week</a:t>
            </a:r>
            <a:br>
              <a:rPr lang="en-US" sz="2400" dirty="0" smtClean="0"/>
            </a:br>
            <a:r>
              <a:rPr lang="en-US" sz="2400" dirty="0" smtClean="0"/>
              <a:t>Mental Health Week</a:t>
            </a:r>
            <a:br>
              <a:rPr lang="en-US" sz="2400" dirty="0" smtClean="0"/>
            </a:br>
            <a:r>
              <a:rPr lang="en-US" sz="2400" dirty="0" smtClean="0"/>
              <a:t>National Hospice Week</a:t>
            </a:r>
            <a:br>
              <a:rPr lang="en-US" sz="24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23269"/>
            <a:ext cx="1295400" cy="3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4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2588</TotalTime>
  <Words>894</Words>
  <Application>Microsoft Office PowerPoint</Application>
  <PresentationFormat>On-screen Show (4:3)</PresentationFormat>
  <Paragraphs>124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Gothic</vt:lpstr>
      <vt:lpstr>Arial</vt:lpstr>
      <vt:lpstr>Arial Narrow</vt:lpstr>
      <vt:lpstr>Calibri</vt:lpstr>
      <vt:lpstr>Times New Roman</vt:lpstr>
      <vt:lpstr>Horizon</vt:lpstr>
      <vt:lpstr>Therapeutic ToucH®</vt:lpstr>
      <vt:lpstr>PowerPoint Presentation</vt:lpstr>
      <vt:lpstr>Our Objectives for today</vt:lpstr>
      <vt:lpstr>Therapeutic Touch Awareness Week CARE150</vt:lpstr>
      <vt:lpstr>Therapeutic Touch Awareness Week</vt:lpstr>
      <vt:lpstr>Resources &amp; Tools to host a successful program </vt:lpstr>
      <vt:lpstr>Project Objectives</vt:lpstr>
      <vt:lpstr>Each year the TTAW Task group would: </vt:lpstr>
      <vt:lpstr>     Therapeutic Touch Awareness Week (TTAW)      coincides  with:  National Nurses Week Mental Health Week National Hospice Week  </vt:lpstr>
      <vt:lpstr>Haliburton Highlands Public Library-  Dysart Branch A living Legacy of books</vt:lpstr>
      <vt:lpstr>Windsor 16 Events with 211 TT sessions 37 volunteer practitioners  22 new students </vt:lpstr>
      <vt:lpstr>High Skills Major program “Health &amp; Wellness”</vt:lpstr>
      <vt:lpstr>Kinesiology Class Haliburton – The next Generation</vt:lpstr>
      <vt:lpstr>TT now Offered in  Beausoleil First Nations Health Unit</vt:lpstr>
      <vt:lpstr>4 Hospitals in Ontario</vt:lpstr>
      <vt:lpstr>Sick Kids Hospital   Toronto</vt:lpstr>
      <vt:lpstr>    2017                     2018                  2019</vt:lpstr>
      <vt:lpstr>So what is the overall impact in 3 years?</vt:lpstr>
      <vt:lpstr>What did our membership say…</vt:lpstr>
      <vt:lpstr>Questions:   In groups of 3</vt:lpstr>
      <vt:lpstr>Build on the ‘Living Legacy’ Share your ideas</vt:lpstr>
      <vt:lpstr>A week long  provincial initiative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 Therapeutic Touch Awareness Week</dc:title>
  <dc:creator>Owner</dc:creator>
  <cp:lastModifiedBy>Alison Cooke</cp:lastModifiedBy>
  <cp:revision>94</cp:revision>
  <dcterms:created xsi:type="dcterms:W3CDTF">2018-10-13T21:15:16Z</dcterms:created>
  <dcterms:modified xsi:type="dcterms:W3CDTF">2020-02-14T02:41:48Z</dcterms:modified>
</cp:coreProperties>
</file>