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23"/>
  </p:notesMasterIdLst>
  <p:sldIdLst>
    <p:sldId id="256" r:id="rId2"/>
    <p:sldId id="291" r:id="rId3"/>
    <p:sldId id="257" r:id="rId4"/>
    <p:sldId id="259" r:id="rId5"/>
    <p:sldId id="260" r:id="rId6"/>
    <p:sldId id="266" r:id="rId7"/>
    <p:sldId id="267" r:id="rId8"/>
    <p:sldId id="288" r:id="rId9"/>
    <p:sldId id="264" r:id="rId10"/>
    <p:sldId id="262" r:id="rId11"/>
    <p:sldId id="276" r:id="rId12"/>
    <p:sldId id="292" r:id="rId13"/>
    <p:sldId id="274" r:id="rId14"/>
    <p:sldId id="283" r:id="rId15"/>
    <p:sldId id="294" r:id="rId16"/>
    <p:sldId id="271" r:id="rId17"/>
    <p:sldId id="285" r:id="rId18"/>
    <p:sldId id="282" r:id="rId19"/>
    <p:sldId id="293" r:id="rId20"/>
    <p:sldId id="280"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6826" autoAdjust="0"/>
  </p:normalViewPr>
  <p:slideViewPr>
    <p:cSldViewPr snapToGrid="0">
      <p:cViewPr varScale="1">
        <p:scale>
          <a:sx n="94" d="100"/>
          <a:sy n="94" d="100"/>
        </p:scale>
        <p:origin x="1212" y="90"/>
      </p:cViewPr>
      <p:guideLst>
        <p:guide orient="horz" pos="2160"/>
        <p:guide pos="3840"/>
      </p:guideLst>
    </p:cSldViewPr>
  </p:slideViewPr>
  <p:notesTextViewPr>
    <p:cViewPr>
      <p:scale>
        <a:sx n="1" d="1"/>
        <a:sy n="1" d="1"/>
      </p:scale>
      <p:origin x="0" y="0"/>
    </p:cViewPr>
  </p:notesTextViewPr>
  <p:notesViewPr>
    <p:cSldViewPr snapToGrid="0">
      <p:cViewPr varScale="1">
        <p:scale>
          <a:sx n="61" d="100"/>
          <a:sy n="61" d="100"/>
        </p:scale>
        <p:origin x="324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DDA3B-76B0-4923-B7DF-13D72221A2E3}" type="datetimeFigureOut">
              <a:rPr lang="en-CA" smtClean="0"/>
              <a:t>2024-02-12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71E7B-F7D8-4EB6-B373-A05ECCF8E5C7}" type="slidenum">
              <a:rPr lang="en-CA" smtClean="0"/>
              <a:t>‹#›</a:t>
            </a:fld>
            <a:endParaRPr lang="en-CA"/>
          </a:p>
        </p:txBody>
      </p:sp>
    </p:spTree>
    <p:extLst>
      <p:ext uri="{BB962C8B-B14F-4D97-AF65-F5344CB8AC3E}">
        <p14:creationId xmlns:p14="http://schemas.microsoft.com/office/powerpoint/2010/main" val="380498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[name of person who introduced you]</a:t>
            </a:r>
          </a:p>
        </p:txBody>
      </p:sp>
      <p:sp>
        <p:nvSpPr>
          <p:cNvPr id="4" name="Slide Number Placeholder 3"/>
          <p:cNvSpPr>
            <a:spLocks noGrp="1"/>
          </p:cNvSpPr>
          <p:nvPr>
            <p:ph type="sldNum" sz="quarter" idx="10"/>
          </p:nvPr>
        </p:nvSpPr>
        <p:spPr/>
        <p:txBody>
          <a:bodyPr/>
          <a:lstStyle/>
          <a:p>
            <a:fld id="{00F71E7B-F7D8-4EB6-B373-A05ECCF8E5C7}" type="slidenum">
              <a:rPr lang="en-CA" smtClean="0"/>
              <a:t>1</a:t>
            </a:fld>
            <a:endParaRPr lang="en-CA"/>
          </a:p>
        </p:txBody>
      </p:sp>
    </p:spTree>
    <p:extLst>
      <p:ext uri="{BB962C8B-B14F-4D97-AF65-F5344CB8AC3E}">
        <p14:creationId xmlns:p14="http://schemas.microsoft.com/office/powerpoint/2010/main" val="146277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Therapeutic Touch?  </a:t>
            </a:r>
          </a:p>
          <a:p>
            <a:r>
              <a:rPr lang="en-US" dirty="0"/>
              <a:t>Therapeutic Touch is energy based. We know we are energy beings. Many of you were able to sense that by feeling the energy between your palms.</a:t>
            </a:r>
          </a:p>
          <a:p>
            <a:r>
              <a:rPr lang="en-US" dirty="0"/>
              <a:t>Therapeutic Touch is wholistic. It can affect all parts of our being. Though we most often feel the energy in our physical being, Therapeutic Touch also affects our mental, emotional and even spiritual selves. We know there is a connection, and science is making more and more clear the link between the physical, the emotional, the mental and the spiritual: how many times have you been mentally stressed about a test and gotten a stomach ache or headache? (use a personal example of how an emotional or mental stress affects your body, or visa versa)</a:t>
            </a:r>
          </a:p>
          <a:p>
            <a:r>
              <a:rPr lang="en-US" dirty="0"/>
              <a:t>Therapeutic Touch facilitates our body’s natural ability to heal itself. When you get a paper cut aside for being sure the wound is clean you don’t need to do anything – your finger repairs itself. Therapeutic Touch enhances this process (use a personal example of speeded healing of cut, burn or bone break)</a:t>
            </a:r>
          </a:p>
          <a:p>
            <a:r>
              <a:rPr lang="en-US" dirty="0"/>
              <a:t>And all of this has been backed by 50 years of research – including double blind studies that show its effectiveness is more than just the placebo effect.</a:t>
            </a:r>
          </a:p>
          <a:p>
            <a:r>
              <a:rPr lang="en-US" dirty="0"/>
              <a:t>The</a:t>
            </a:r>
            <a:r>
              <a:rPr lang="en-US" baseline="0" dirty="0"/>
              <a:t> objective of Therapeutic Touch is to promote balance in all levels of our being.  We have an energy body that is similar to our physical body. With very basic training, we become aware of the edges of the energy field at 4 – 6 inches (10 centimeters) from the body.  As a practitioner our focus is on what we interpret as imbalances in that field. We are like anything else in nature.  We like to feel even and balanced.  It is our natural ability to heal.</a:t>
            </a:r>
          </a:p>
        </p:txBody>
      </p:sp>
      <p:sp>
        <p:nvSpPr>
          <p:cNvPr id="4" name="Slide Number Placeholder 3"/>
          <p:cNvSpPr>
            <a:spLocks noGrp="1"/>
          </p:cNvSpPr>
          <p:nvPr>
            <p:ph type="sldNum" sz="quarter" idx="10"/>
          </p:nvPr>
        </p:nvSpPr>
        <p:spPr/>
        <p:txBody>
          <a:bodyPr/>
          <a:lstStyle/>
          <a:p>
            <a:fld id="{00F71E7B-F7D8-4EB6-B373-A05ECCF8E5C7}" type="slidenum">
              <a:rPr lang="en-CA" smtClean="0"/>
              <a:t>10</a:t>
            </a:fld>
            <a:endParaRPr lang="en-CA"/>
          </a:p>
        </p:txBody>
      </p:sp>
    </p:spTree>
    <p:extLst>
      <p:ext uri="{BB962C8B-B14F-4D97-AF65-F5344CB8AC3E}">
        <p14:creationId xmlns:p14="http://schemas.microsoft.com/office/powerpoint/2010/main" val="371919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 full Therapeutic Touch session these are the steps the practitioner will follow. The basic premise is that the practitioner uses their hands 4 to 6 inches off the body in the pattern shown in the picture. The practitioner sets an intention to move the energy from top to bottom, from </a:t>
            </a:r>
            <a:r>
              <a:rPr lang="en-US" dirty="0" err="1"/>
              <a:t>centre</a:t>
            </a:r>
            <a:r>
              <a:rPr lang="en-US" dirty="0"/>
              <a:t> outwards, and down and out through the fingers and bottom of the feet.  Remember, a smooth, balanced energy flow helps our bodies to be at their best.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there is time, or the audience is appropriate, explain the TT process in more detail: These are the basic steps to offering a session. To center we find that still quiet place within ourselves and connect with our</a:t>
            </a:r>
            <a:r>
              <a:rPr lang="en-US" baseline="0" dirty="0"/>
              <a:t> intention to restore balance.  W</a:t>
            </a:r>
            <a:r>
              <a:rPr lang="en-US" dirty="0"/>
              <a:t>e are always</a:t>
            </a:r>
            <a:r>
              <a:rPr lang="en-US" baseline="0" dirty="0"/>
              <a:t> promoting the flow of energy down the body and out the hands and feet. After assessing the field we use sweeping movements we promote an even flow that rebalances the field. The end of the session is when the field feels even and balanced.  Reflecting on what you have learned after offering a session is key to learning how to improve your practice.                                                     (Exercise:  </a:t>
            </a:r>
            <a:r>
              <a:rPr lang="en-US" dirty="0"/>
              <a:t>So let’s try to do a small session on yourself.</a:t>
            </a:r>
            <a:r>
              <a:rPr lang="en-US" baseline="0" dirty="0"/>
              <a:t>  Choose either your arms or your legs.  Pause to center (either with the breathe or just intending to quieten the mind for a moment)  Sense the energy field over your arms or legs and if it seems there is a difference just sit with it for a moment. As in the prior diagram sweep through the field off the end of the fingers or down the legs and out the feet.  Pause once again then finish and reflect on any changes</a:t>
            </a:r>
            <a:r>
              <a:rPr lang="en-US" i="1" baseline="0" dirty="0"/>
              <a:t>.  Note:  ask class to share any feedback or make a few notes.</a:t>
            </a:r>
            <a:endParaRPr lang="en-US" i="1" dirty="0"/>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11</a:t>
            </a:fld>
            <a:endParaRPr lang="en-CA"/>
          </a:p>
        </p:txBody>
      </p:sp>
    </p:spTree>
    <p:extLst>
      <p:ext uri="{BB962C8B-B14F-4D97-AF65-F5344CB8AC3E}">
        <p14:creationId xmlns:p14="http://schemas.microsoft.com/office/powerpoint/2010/main" val="265303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can sense the effect of moving the energy of our body even by focusing on one area at a time.  This is great if you have a cut or a burn or bang your arm on your desk. Or a sports injury.</a:t>
            </a:r>
          </a:p>
          <a:p>
            <a:r>
              <a:rPr lang="en-US" baseline="0" dirty="0"/>
              <a:t>Sit upright in your chair. Let your left hand rest on your lap. Move your right hand about 4 to 6 inches along your left arm, moving from your should and down out past your finger tips. Do this a few times. As you move your right hand downward. Imagine it is moving the energy in your left arm down and out the tips of your left hand fingers. Your right hand is moving the energy down your left arm from your left shoulder, down your arm and out your fingers. After you have done this several times rest your right hand in your lap.</a:t>
            </a:r>
          </a:p>
          <a:p>
            <a:r>
              <a:rPr lang="en-US" baseline="0" dirty="0"/>
              <a:t>What do you notice between your left arm and your right arm? (illicit responses)</a:t>
            </a:r>
          </a:p>
          <a:p>
            <a:endParaRPr lang="en-US" baseline="0" dirty="0"/>
          </a:p>
          <a:p>
            <a:r>
              <a:rPr lang="en-US" baseline="0" dirty="0"/>
              <a:t>Now take a few moments to do the other side, moving your anergy down your right arm so you are in balance.</a:t>
            </a:r>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12</a:t>
            </a:fld>
            <a:endParaRPr lang="en-CA"/>
          </a:p>
        </p:txBody>
      </p:sp>
    </p:spTree>
    <p:extLst>
      <p:ext uri="{BB962C8B-B14F-4D97-AF65-F5344CB8AC3E}">
        <p14:creationId xmlns:p14="http://schemas.microsoft.com/office/powerpoint/2010/main" val="182167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a:latin typeface="+mn-lt"/>
              </a:rPr>
              <a:t>When this practice is done on the whole body there are measurable effects on a person’s physical, mental, emotional and spiritual well-being. These</a:t>
            </a:r>
            <a:r>
              <a:rPr lang="en-US" sz="1200" cap="none" baseline="0" dirty="0">
                <a:latin typeface="+mn-lt"/>
              </a:rPr>
              <a:t> effects are </a:t>
            </a:r>
            <a:r>
              <a:rPr lang="en-CA" sz="1200" cap="none" baseline="0" dirty="0">
                <a:latin typeface="Georgia" panose="02040502050405020303" pitchFamily="18" charset="0"/>
              </a:rPr>
              <a:t>e</a:t>
            </a:r>
            <a:r>
              <a:rPr lang="en-CA" sz="1200" cap="none" dirty="0">
                <a:latin typeface="Georgia" panose="02040502050405020303" pitchFamily="18" charset="0"/>
              </a:rPr>
              <a:t>vidence based on research and clinical experience.  As individuals our bodies know what we need and we utilize the changes</a:t>
            </a:r>
            <a:r>
              <a:rPr lang="en-CA" sz="1200" cap="none" baseline="0" dirty="0">
                <a:latin typeface="Georgia" panose="02040502050405020303" pitchFamily="18" charset="0"/>
              </a:rPr>
              <a:t> in our energy field</a:t>
            </a:r>
            <a:r>
              <a:rPr lang="en-CA" sz="1200" cap="none" dirty="0">
                <a:latin typeface="Georgia" panose="02040502050405020303" pitchFamily="18" charset="0"/>
              </a:rPr>
              <a:t> based on that need.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There is a scaffold effect to a Therapeutic Touch session.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Almost immediately the receiver of a session will feel a relaxation response. If nothing else, a person will feel more relaxed after a session.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And as we relax, our levels of stress and anxiety decrease. We feel calmer and more at peace.</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When  relaxed and calm we are better able to manage any pain we are experiencing and our sleep is much deeper.</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And all of these factors together means our natural healing process is able to work at it’s best – the natural mechanisms of our bodies can do what they were designed to do.</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As this occurs, our sense of well-being is also improved. We feel better not only physically but mentally and emotionally as well.</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(add a personal story of TT’s effectiveness)</a:t>
            </a:r>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13</a:t>
            </a:fld>
            <a:endParaRPr lang="en-CA"/>
          </a:p>
        </p:txBody>
      </p:sp>
    </p:spTree>
    <p:extLst>
      <p:ext uri="{BB962C8B-B14F-4D97-AF65-F5344CB8AC3E}">
        <p14:creationId xmlns:p14="http://schemas.microsoft.com/office/powerpoint/2010/main" val="262131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effects are backed by research.</a:t>
            </a:r>
          </a:p>
          <a:p>
            <a:r>
              <a:rPr lang="en-US" dirty="0"/>
              <a:t>This was some of Dr. Krieger’s earliest research. The</a:t>
            </a:r>
            <a:r>
              <a:rPr lang="en-US" baseline="0" dirty="0"/>
              <a:t> fact that the body responded by increasing hemoglobin levels (iron levels in the blood) offers concrete evidence of its efficacy.  Hemoglobin carries oxygen to the cells further supporting ones wellbeing. </a:t>
            </a:r>
          </a:p>
          <a:p>
            <a:r>
              <a:rPr lang="en-US" baseline="0" dirty="0"/>
              <a:t>(Reference Research handout page – sent ahead of class to teacher)  Research continues to be ongoing. </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14</a:t>
            </a:fld>
            <a:endParaRPr lang="en-CA"/>
          </a:p>
        </p:txBody>
      </p:sp>
    </p:spTree>
    <p:extLst>
      <p:ext uri="{BB962C8B-B14F-4D97-AF65-F5344CB8AC3E}">
        <p14:creationId xmlns:p14="http://schemas.microsoft.com/office/powerpoint/2010/main" val="293036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Though this study focused on chronic pain, the results demonstrate that Therapeutic Touch can be effective in dealing with pain and the side effects of pain such as depression and sleeplessness. Just imagine how Therapeutic Touch could help you or your friends with a sports injury, or a burn or a cut.</a:t>
            </a:r>
          </a:p>
        </p:txBody>
      </p:sp>
      <p:sp>
        <p:nvSpPr>
          <p:cNvPr id="4" name="Slide Number Placeholder 3"/>
          <p:cNvSpPr>
            <a:spLocks noGrp="1"/>
          </p:cNvSpPr>
          <p:nvPr>
            <p:ph type="sldNum" sz="quarter" idx="5"/>
          </p:nvPr>
        </p:nvSpPr>
        <p:spPr/>
        <p:txBody>
          <a:bodyPr/>
          <a:lstStyle/>
          <a:p>
            <a:fld id="{00F71E7B-F7D8-4EB6-B373-A05ECCF8E5C7}" type="slidenum">
              <a:rPr lang="en-CA" smtClean="0"/>
              <a:t>15</a:t>
            </a:fld>
            <a:endParaRPr lang="en-CA"/>
          </a:p>
        </p:txBody>
      </p:sp>
    </p:spTree>
    <p:extLst>
      <p:ext uri="{BB962C8B-B14F-4D97-AF65-F5344CB8AC3E}">
        <p14:creationId xmlns:p14="http://schemas.microsoft.com/office/powerpoint/2010/main" val="328217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of </a:t>
            </a:r>
            <a:r>
              <a:rPr lang="en-US" dirty="0"/>
              <a:t>the research and efficacy of Therapeutic Touch, it is widely practiced across Ontario and around the world. Some local examples include…</a:t>
            </a:r>
          </a:p>
          <a:p>
            <a:r>
              <a:rPr lang="en-US" dirty="0"/>
              <a:t>For those looking</a:t>
            </a:r>
            <a:r>
              <a:rPr lang="en-US" baseline="0" dirty="0"/>
              <a:t> for careers in the medical field, Therapeutic Touch has been widely accepted and is supported by the medical community. It has proven to be a great asset for patients experiencing pain, interrupted sleep and rest as well as symptoms of stress and anxiety.  The research has enhanced its value across all age groups.  </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16</a:t>
            </a:fld>
            <a:endParaRPr lang="en-CA"/>
          </a:p>
        </p:txBody>
      </p:sp>
    </p:spTree>
    <p:extLst>
      <p:ext uri="{BB962C8B-B14F-4D97-AF65-F5344CB8AC3E}">
        <p14:creationId xmlns:p14="http://schemas.microsoft.com/office/powerpoint/2010/main" val="244901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part of your self-care process, you can focus with an intention to move energy through a particular part of your body, as we did with our arms.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Or you can get a sense of a full Therapeutic Touch session with visualization and </a:t>
            </a:r>
            <a:r>
              <a:rPr lang="en-US" baseline="0" dirty="0" err="1"/>
              <a:t>colour</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Close your eyes. Begin by imagining roots coming out of the bottom of your feet and going into the ground. In yoga and other practices they </a:t>
            </a:r>
            <a:r>
              <a:rPr lang="en-US" baseline="0"/>
              <a:t>call this </a:t>
            </a:r>
            <a:r>
              <a:rPr lang="en-US" baseline="0" dirty="0"/>
              <a:t>grounding. Then pick a </a:t>
            </a:r>
            <a:r>
              <a:rPr lang="en-US" baseline="0" dirty="0" err="1"/>
              <a:t>colour</a:t>
            </a:r>
            <a:r>
              <a:rPr lang="en-US" baseline="0" dirty="0"/>
              <a:t> that feels right for you today. It doesn’t matter what </a:t>
            </a:r>
            <a:r>
              <a:rPr lang="en-US" baseline="0" dirty="0" err="1"/>
              <a:t>colour</a:t>
            </a:r>
            <a:r>
              <a:rPr lang="en-US" baseline="0" dirty="0"/>
              <a:t>: blue, green, yellow, violet, orange.  Imagine that </a:t>
            </a:r>
            <a:r>
              <a:rPr lang="en-US" baseline="0" dirty="0" err="1"/>
              <a:t>colour</a:t>
            </a:r>
            <a:r>
              <a:rPr lang="en-US" baseline="0" dirty="0"/>
              <a:t> coming into your body through the top of your head. Down through your head and neck to your shoulders. Imagine your </a:t>
            </a:r>
            <a:r>
              <a:rPr lang="en-US" baseline="0" dirty="0" err="1"/>
              <a:t>colour</a:t>
            </a:r>
            <a:r>
              <a:rPr lang="en-US" baseline="0" dirty="0"/>
              <a:t> moving down both arms and out of your fingertips. Now imagine the </a:t>
            </a:r>
            <a:r>
              <a:rPr lang="en-US" baseline="0" dirty="0" err="1"/>
              <a:t>colour</a:t>
            </a:r>
            <a:r>
              <a:rPr lang="en-US" baseline="0" dirty="0"/>
              <a:t> moving through our upper torso, down through the middle, through your stomach and lower back. Then past your hips, down the calves of your legs, your lower legs and out the bottom of your feet into the floor or ground. And for a few moments imagine your </a:t>
            </a:r>
            <a:r>
              <a:rPr lang="en-US" baseline="0" dirty="0" err="1"/>
              <a:t>colour</a:t>
            </a:r>
            <a:r>
              <a:rPr lang="en-US" baseline="0" dirty="0"/>
              <a:t> passing through your whole body, from your head al the way down and out through your fingertips and feet.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you have done this for a few moments, come back to this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was that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Does anyone have an ache or a pain?  Perhaps a sports injury, headache, or just fatigue.  Think about where it is in your body.  Now by either sweeping your hand down over that area or just in your mind imagine the discomfort moving out the end of your hands or feet and away from your body.  Continue sweeping over the entire body; head to foot.  It begins that simply.  As a beginner you can help yourself, your pets or your family.  Practice is the key to learning about your energy field and how it feels.</a:t>
            </a:r>
          </a:p>
          <a:p>
            <a:endParaRPr lang="en-US" dirty="0"/>
          </a:p>
          <a:p>
            <a:endParaRPr lang="en-US" dirty="0"/>
          </a:p>
          <a:p>
            <a:r>
              <a:rPr lang="en-US" dirty="0"/>
              <a:t>Just as we are drawn to certain </a:t>
            </a:r>
            <a:r>
              <a:rPr lang="en-US" dirty="0" err="1"/>
              <a:t>colours</a:t>
            </a:r>
            <a:r>
              <a:rPr lang="en-US" baseline="0" dirty="0"/>
              <a:t> there is energy that can support our energy field. How do the </a:t>
            </a:r>
            <a:r>
              <a:rPr lang="en-US" baseline="0" dirty="0" err="1"/>
              <a:t>colours</a:t>
            </a:r>
            <a:r>
              <a:rPr lang="en-US" baseline="0" dirty="0"/>
              <a:t> blue/green and yellow change your field?  To explore let’s try to see what you see, hear, smell or feel with each </a:t>
            </a:r>
            <a:r>
              <a:rPr lang="en-US" baseline="0" dirty="0" err="1"/>
              <a:t>colour</a:t>
            </a:r>
            <a:r>
              <a:rPr lang="en-US" baseline="0" dirty="0"/>
              <a:t>? Let’s find out: Close your eyes or soften your gaze and for a moment lets experience each of these </a:t>
            </a:r>
            <a:r>
              <a:rPr lang="en-US" baseline="0" dirty="0" err="1"/>
              <a:t>colours</a:t>
            </a:r>
            <a:r>
              <a:rPr lang="en-US" baseline="0" dirty="0"/>
              <a:t>. </a:t>
            </a:r>
            <a:r>
              <a:rPr lang="en-US" i="1" baseline="0" dirty="0"/>
              <a:t>Note</a:t>
            </a:r>
            <a:r>
              <a:rPr lang="en-US" baseline="0" dirty="0"/>
              <a:t>:  </a:t>
            </a:r>
            <a:r>
              <a:rPr lang="en-US" i="1" baseline="0" dirty="0"/>
              <a:t>read italics with pauses between to allow time to experience. ‘</a:t>
            </a:r>
            <a:r>
              <a:rPr lang="en-US" i="0" baseline="0" dirty="0"/>
              <a:t>blue</a:t>
            </a:r>
            <a:r>
              <a:rPr lang="en-US" i="1" baseline="0" dirty="0"/>
              <a:t> – imagine a cool lake or the many tones of blue in the sky</a:t>
            </a:r>
            <a:r>
              <a:rPr lang="en-US" baseline="0" dirty="0"/>
              <a:t>’  </a:t>
            </a:r>
            <a:r>
              <a:rPr lang="en-US" b="1" baseline="0" dirty="0"/>
              <a:t>pause</a:t>
            </a:r>
            <a:r>
              <a:rPr lang="en-US" baseline="0" dirty="0"/>
              <a:t>  ‘green - </a:t>
            </a:r>
            <a:r>
              <a:rPr lang="en-CA" i="1" cap="none" dirty="0">
                <a:latin typeface="Georgia" panose="02040502050405020303" pitchFamily="18" charset="0"/>
              </a:rPr>
              <a:t>Imagine the newness of leaves and sprouts seeing the variations of their colour  </a:t>
            </a:r>
            <a:r>
              <a:rPr lang="en-CA" b="1" i="0" cap="none" dirty="0">
                <a:latin typeface="Georgia" panose="02040502050405020303" pitchFamily="18" charset="0"/>
              </a:rPr>
              <a:t>pause    </a:t>
            </a:r>
            <a:r>
              <a:rPr lang="en-CA" b="0" i="1" cap="none" dirty="0">
                <a:latin typeface="Georgia" panose="02040502050405020303" pitchFamily="18" charset="0"/>
              </a:rPr>
              <a:t>‘</a:t>
            </a:r>
            <a:r>
              <a:rPr lang="en-CA" b="1" i="1" cap="none" dirty="0">
                <a:latin typeface="Georgia" panose="02040502050405020303" pitchFamily="18" charset="0"/>
              </a:rPr>
              <a:t>i</a:t>
            </a:r>
            <a:r>
              <a:rPr lang="en-CA" i="1" cap="none" dirty="0">
                <a:latin typeface="Georgia" panose="02040502050405020303" pitchFamily="18" charset="0"/>
              </a:rPr>
              <a:t>magine walking outside on a sun-filled day feeling its warmth and comforting embrace</a:t>
            </a:r>
            <a:r>
              <a:rPr lang="en-CA" b="1" i="1" cap="none" dirty="0">
                <a:latin typeface="Georgia" panose="02040502050405020303" pitchFamily="18" charset="0"/>
              </a:rPr>
              <a:t>’  </a:t>
            </a:r>
            <a:r>
              <a:rPr lang="en-CA" b="1" i="0" cap="none" dirty="0">
                <a:latin typeface="Georgia" panose="02040502050405020303" pitchFamily="18" charset="0"/>
              </a:rPr>
              <a:t>pause     </a:t>
            </a:r>
            <a:r>
              <a:rPr lang="en-CA" b="0" i="0" cap="none" baseline="0" dirty="0">
                <a:latin typeface="Georgia" panose="02040502050405020303" pitchFamily="18" charset="0"/>
              </a:rPr>
              <a:t>     </a:t>
            </a:r>
            <a:r>
              <a:rPr lang="en-CA" b="0" i="0" cap="none" dirty="0">
                <a:latin typeface="Georgia" panose="02040502050405020303" pitchFamily="18" charset="0"/>
              </a:rPr>
              <a:t>Was</a:t>
            </a:r>
            <a:r>
              <a:rPr lang="en-CA" b="0" i="0" cap="none" baseline="0" dirty="0">
                <a:latin typeface="Georgia" panose="02040502050405020303" pitchFamily="18" charset="0"/>
              </a:rPr>
              <a:t> there a colour that was easier or more vivid?  What senses felt easier or clearer?  Did the colours resonate differently for you?    (Blue – can promote feelings of peace, calm, quiet;  Green – supports growth and healing, emotions that are heart-centered; Yellow – balances and energizes)</a:t>
            </a:r>
            <a:endParaRPr lang="en-US" b="0" i="0" dirty="0"/>
          </a:p>
        </p:txBody>
      </p:sp>
      <p:sp>
        <p:nvSpPr>
          <p:cNvPr id="4" name="Slide Number Placeholder 3"/>
          <p:cNvSpPr>
            <a:spLocks noGrp="1"/>
          </p:cNvSpPr>
          <p:nvPr>
            <p:ph type="sldNum" sz="quarter" idx="10"/>
          </p:nvPr>
        </p:nvSpPr>
        <p:spPr/>
        <p:txBody>
          <a:bodyPr/>
          <a:lstStyle/>
          <a:p>
            <a:fld id="{00F71E7B-F7D8-4EB6-B373-A05ECCF8E5C7}" type="slidenum">
              <a:rPr lang="en-CA" smtClean="0"/>
              <a:t>17</a:t>
            </a:fld>
            <a:endParaRPr lang="en-CA"/>
          </a:p>
        </p:txBody>
      </p:sp>
    </p:spTree>
    <p:extLst>
      <p:ext uri="{BB962C8B-B14F-4D97-AF65-F5344CB8AC3E}">
        <p14:creationId xmlns:p14="http://schemas.microsoft.com/office/powerpoint/2010/main" val="40441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a:t>
            </a:r>
            <a:r>
              <a:rPr lang="en-US" baseline="0" dirty="0"/>
              <a:t> for the past 5 years Therapeutic Touch teachers, practitioners and branch members host events in their home communities to raise awareness of this simple yet profound modality.  We invite you to take some time to learn more by checking out our website.  </a:t>
            </a:r>
          </a:p>
          <a:p>
            <a:r>
              <a:rPr lang="en-US" baseline="0" dirty="0"/>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questions, allow a minute or two for closing comments)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moving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a:t>
            </a:r>
            <a:r>
              <a:rPr lang="en-US" baseline="0" dirty="0"/>
              <a:t> to reflect on one thing that stood out for you today.  What did you already know?  How can you change or incorporate something you have learned today? Can you see how Therapeutic Touch could be a part of your own self-care?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I’d like to close with the words of Michael Jordan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18</a:t>
            </a:fld>
            <a:endParaRPr lang="en-CA"/>
          </a:p>
        </p:txBody>
      </p:sp>
    </p:spTree>
    <p:extLst>
      <p:ext uri="{BB962C8B-B14F-4D97-AF65-F5344CB8AC3E}">
        <p14:creationId xmlns:p14="http://schemas.microsoft.com/office/powerpoint/2010/main" val="3931633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a:t>
            </a:r>
            <a:br>
              <a:rPr lang="en-US" dirty="0"/>
            </a:br>
            <a:r>
              <a:rPr lang="en-US" dirty="0"/>
              <a:t>Therapeutic Touch, like all complementary therapies, asks us to move beyond the limits of conventional medicine. But if we can look beyond those limits we will see </a:t>
            </a:r>
            <a:r>
              <a:rPr lang="en-US"/>
              <a:t>that there </a:t>
            </a:r>
            <a:r>
              <a:rPr lang="en-US" dirty="0"/>
              <a:t>is much we can do to support the healing of ourselves and others.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71E7B-F7D8-4EB6-B373-A05ECCF8E5C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25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ever notice – sometimes when you walk into the cafeteria there is a strange buzz in the air.  Or you walk into math class and just know even before talking to them that two of your friends are having an argument.  What you are sensing is the energy around you. And we are affected by that energy.</a:t>
            </a:r>
          </a:p>
          <a:p>
            <a:r>
              <a:rPr lang="en-US" dirty="0"/>
              <a:t>[show graphic]</a:t>
            </a:r>
          </a:p>
          <a:p>
            <a:r>
              <a:rPr lang="en-US" dirty="0"/>
              <a:t>When there is tension in a room we feel that tension in our bodies. It’s similar to the tension we feel when we are preparing for a test, or having to give a presentation in class or wanting to ask someone to go out to the movies with us. Where do you feel tension in your body?</a:t>
            </a:r>
          </a:p>
        </p:txBody>
      </p:sp>
      <p:sp>
        <p:nvSpPr>
          <p:cNvPr id="4" name="Slide Number Placeholder 3"/>
          <p:cNvSpPr>
            <a:spLocks noGrp="1"/>
          </p:cNvSpPr>
          <p:nvPr>
            <p:ph type="sldNum" sz="quarter" idx="10"/>
          </p:nvPr>
        </p:nvSpPr>
        <p:spPr/>
        <p:txBody>
          <a:bodyPr/>
          <a:lstStyle/>
          <a:p>
            <a:fld id="{00F71E7B-F7D8-4EB6-B373-A05ECCF8E5C7}" type="slidenum">
              <a:rPr lang="en-CA" smtClean="0"/>
              <a:t>2</a:t>
            </a:fld>
            <a:endParaRPr lang="en-CA"/>
          </a:p>
        </p:txBody>
      </p:sp>
    </p:spTree>
    <p:extLst>
      <p:ext uri="{BB962C8B-B14F-4D97-AF65-F5344CB8AC3E}">
        <p14:creationId xmlns:p14="http://schemas.microsoft.com/office/powerpoint/2010/main" val="3061398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a:t>
            </a:r>
            <a:r>
              <a:rPr lang="en-US" baseline="0" dirty="0"/>
              <a:t> to reflect on one thing that stood out for you today.  What did you already know?  How can you change or incorporate something you have learned today?  It is understood that the relaxation response reduces our physical and emotional response to stress.  This response happens in 2 – 4 minutes of offering a session.  Can you see how Therapeutic Touch could be a part of your own self-care?</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20</a:t>
            </a:fld>
            <a:endParaRPr lang="en-CA"/>
          </a:p>
        </p:txBody>
      </p:sp>
    </p:spTree>
    <p:extLst>
      <p:ext uri="{BB962C8B-B14F-4D97-AF65-F5344CB8AC3E}">
        <p14:creationId xmlns:p14="http://schemas.microsoft.com/office/powerpoint/2010/main" val="2331951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for class ahead of presentation.  This document can be printed by the teacher</a:t>
            </a:r>
            <a:r>
              <a:rPr lang="en-US" baseline="0" dirty="0"/>
              <a:t> or sent electronically.  Suggest also send contact information and Therapeutic Touch pamphlets enough for class. </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21</a:t>
            </a:fld>
            <a:endParaRPr lang="en-CA"/>
          </a:p>
        </p:txBody>
      </p:sp>
    </p:spTree>
    <p:extLst>
      <p:ext uri="{BB962C8B-B14F-4D97-AF65-F5344CB8AC3E}">
        <p14:creationId xmlns:p14="http://schemas.microsoft.com/office/powerpoint/2010/main" val="390986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places we feel stress in our bodies.</a:t>
            </a:r>
          </a:p>
          <a:p>
            <a:r>
              <a:rPr lang="en-US" dirty="0"/>
              <a:t>Fortunately, there are also people or places that make us feel calm and peaceful [show 2</a:t>
            </a:r>
            <a:r>
              <a:rPr lang="en-US" baseline="30000" dirty="0"/>
              <a:t>nd</a:t>
            </a:r>
            <a:r>
              <a:rPr lang="en-US" dirty="0"/>
              <a:t> half of slide]. Can you think of someone you met and immediately you felt comfortable around them. Or you walked into a place and began to relax. For me it’s …</a:t>
            </a:r>
          </a:p>
          <a:p>
            <a:r>
              <a:rPr lang="en-US" dirty="0"/>
              <a:t>What’s even better is that we can deliberately do things that will help us move towards calm and relaxation when we are feeling stressed and anxious.</a:t>
            </a:r>
          </a:p>
          <a:p>
            <a:r>
              <a:rPr lang="en-US" dirty="0"/>
              <a:t>Let’s try.</a:t>
            </a:r>
          </a:p>
        </p:txBody>
      </p:sp>
      <p:sp>
        <p:nvSpPr>
          <p:cNvPr id="4" name="Slide Number Placeholder 3"/>
          <p:cNvSpPr>
            <a:spLocks noGrp="1"/>
          </p:cNvSpPr>
          <p:nvPr>
            <p:ph type="sldNum" sz="quarter" idx="10"/>
          </p:nvPr>
        </p:nvSpPr>
        <p:spPr/>
        <p:txBody>
          <a:bodyPr/>
          <a:lstStyle/>
          <a:p>
            <a:fld id="{00F71E7B-F7D8-4EB6-B373-A05ECCF8E5C7}" type="slidenum">
              <a:rPr lang="en-CA" smtClean="0"/>
              <a:t>3</a:t>
            </a:fld>
            <a:endParaRPr lang="en-CA"/>
          </a:p>
        </p:txBody>
      </p:sp>
    </p:spTree>
    <p:extLst>
      <p:ext uri="{BB962C8B-B14F-4D97-AF65-F5344CB8AC3E}">
        <p14:creationId xmlns:p14="http://schemas.microsoft.com/office/powerpoint/2010/main" val="290299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all arrived here with lots on our minds. (jobs/lists/lunch/challenges) Let’s take a few moments to calm our minds.</a:t>
            </a:r>
          </a:p>
          <a:p>
            <a:r>
              <a:rPr lang="en-US" baseline="0" dirty="0"/>
              <a:t>(Offer a meditation:  Invite class to allow the body to relax and settle into their chair/close or soften their eyes, bringing attention to the breath, noticing the flow in and out of the body.  They may notice the monkey chatter of the mind will continue but acknowledging, then releasing it for now allows us to once again bring the focus back to this moment and the flow of the breath). </a:t>
            </a:r>
          </a:p>
          <a:p>
            <a:r>
              <a:rPr lang="en-US" baseline="0" dirty="0"/>
              <a:t>What was that like for you? Do you notice any difference between how you felt before the meditation and now? </a:t>
            </a:r>
            <a:endParaRPr lang="en-US" dirty="0"/>
          </a:p>
          <a:p>
            <a:r>
              <a:rPr lang="en-US" dirty="0"/>
              <a:t>A proven method</a:t>
            </a:r>
            <a:r>
              <a:rPr lang="en-US" baseline="0" dirty="0"/>
              <a:t> of helping us to change our response to a situation is by being mindful.  Another is being in nature – and because of the way our brains work, just by looking at these trees you will relax a little. The aim here is to quieten and calm the mind a little. The aim of meditation is to get us out of our heads and into the present moment. </a:t>
            </a:r>
          </a:p>
          <a:p>
            <a:r>
              <a:rPr lang="en-US" baseline="0" dirty="0"/>
              <a:t>Meditation and walking in nature are considered complementary therapies, practices that work to help a person take care of themselves in conjunction with conventional medicine.</a:t>
            </a:r>
          </a:p>
        </p:txBody>
      </p:sp>
      <p:sp>
        <p:nvSpPr>
          <p:cNvPr id="4" name="Slide Number Placeholder 3"/>
          <p:cNvSpPr>
            <a:spLocks noGrp="1"/>
          </p:cNvSpPr>
          <p:nvPr>
            <p:ph type="sldNum" sz="quarter" idx="10"/>
          </p:nvPr>
        </p:nvSpPr>
        <p:spPr/>
        <p:txBody>
          <a:bodyPr/>
          <a:lstStyle/>
          <a:p>
            <a:fld id="{00F71E7B-F7D8-4EB6-B373-A05ECCF8E5C7}" type="slidenum">
              <a:rPr lang="en-CA" smtClean="0"/>
              <a:t>4</a:t>
            </a:fld>
            <a:endParaRPr lang="en-CA"/>
          </a:p>
        </p:txBody>
      </p:sp>
    </p:spTree>
    <p:extLst>
      <p:ext uri="{BB962C8B-B14F-4D97-AF65-F5344CB8AC3E}">
        <p14:creationId xmlns:p14="http://schemas.microsoft.com/office/powerpoint/2010/main" val="233628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are some things you do or have heard about that people do to take care of themselves, what some people call self-care? (illicit responses)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all examples of practices that we can learn and use to complement medical treatment. The are offered in conjunction with conventional medical interventions to aid in the healing process.  Often people do these practices as a preventative measure or to improve overall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complementary therapy I’d like to talk about today is Therapeutic Touch.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of the things that drew me to Therapeutic Touch is that it is one of the most research-based of the complementary therapies, used and taught in many health care settings, institutions and universities around the world.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had an accident and fractured your leg, you would want your physician to set the bone straight.  Therapeutic Touch could support the healing, ease discomfort and promote sleep and rest. Research shows that fractures treated with Therapeutic Touch regularly can reduce healing times on </a:t>
            </a:r>
            <a:r>
              <a:rPr lang="en-US" baseline="0" dirty="0" err="1"/>
              <a:t>xrays</a:t>
            </a:r>
            <a:r>
              <a:rPr lang="en-US" baseline="0" dirty="0"/>
              <a:t>.  (tell a TT story)</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They offer ways to support our health and wellness through self care. (Note:  outline your TT journey – first experiences/learning journey/uses &amp; benefits). </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5</a:t>
            </a:fld>
            <a:endParaRPr lang="en-CA"/>
          </a:p>
        </p:txBody>
      </p:sp>
    </p:spTree>
    <p:extLst>
      <p:ext uri="{BB962C8B-B14F-4D97-AF65-F5344CB8AC3E}">
        <p14:creationId xmlns:p14="http://schemas.microsoft.com/office/powerpoint/2010/main" val="245736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if we can get a sense of how Therapeutic Touch works.</a:t>
            </a:r>
          </a:p>
          <a:p>
            <a:r>
              <a:rPr lang="en-US" dirty="0"/>
              <a:t>Dolores Krieger, one of the founders of Therapeutic Touch, said we don’t st0p at our skin.</a:t>
            </a:r>
          </a:p>
          <a:p>
            <a:r>
              <a:rPr lang="en-US" baseline="0" dirty="0"/>
              <a:t>(Exercise: guide to sense and feel energy of their hands – feet flat on the floor, hands out front of the body palms facing, one foot apart, take a breath, move hands closer together but not touching, move gently in and out, soften fingers, ask for words to describe the felt or perceived sense.  What you are feeling is your own energy field; remember it radiates out around our physical body.  With practice it will become very palpable).</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6</a:t>
            </a:fld>
            <a:endParaRPr lang="en-CA"/>
          </a:p>
        </p:txBody>
      </p:sp>
    </p:spTree>
    <p:extLst>
      <p:ext uri="{BB962C8B-B14F-4D97-AF65-F5344CB8AC3E}">
        <p14:creationId xmlns:p14="http://schemas.microsoft.com/office/powerpoint/2010/main" val="328011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practice we can begin to sense the field and changes that are happening. I</a:t>
            </a:r>
            <a:r>
              <a:rPr lang="en-US" dirty="0"/>
              <a:t>n nearly 50 years of studying this modality here is what we understand.  Everything</a:t>
            </a:r>
            <a:r>
              <a:rPr lang="en-US" baseline="0" dirty="0"/>
              <a:t> </a:t>
            </a:r>
            <a:r>
              <a:rPr lang="en-US" baseline="0" dirty="0" err="1"/>
              <a:t>hasan</a:t>
            </a:r>
            <a:r>
              <a:rPr lang="en-US" baseline="0" dirty="0"/>
              <a:t> electromagnetic energy field. We learned this in grade 10 science. Electromagnetism holds our atoms together. Einstein in his famous equation E=MC squared showed matter is energy.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Therapeutic Touch we understand when we are healthy energy flows freely in and through the body. We are symmetrical – two arms, two legs, </a:t>
            </a:r>
            <a:r>
              <a:rPr lang="en-US" baseline="0" dirty="0" err="1"/>
              <a:t>etc</a:t>
            </a:r>
            <a:r>
              <a:rPr lang="en-US" baseline="0" dirty="0"/>
              <a:t> – and when  we are healthy the energy is evenly distributed from side to side.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illness the energy flow is disrupted or changed.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Institute of </a:t>
            </a:r>
            <a:r>
              <a:rPr lang="en-US" baseline="0" dirty="0" err="1"/>
              <a:t>HeartMath</a:t>
            </a:r>
            <a:r>
              <a:rPr lang="en-US" baseline="0" dirty="0"/>
              <a:t> has determined that the magnetometer can measure the heart’s energy field radiating up to 8 – 10 feet around the body. Our intention with Therapeutic Touch is to help restore balance to the energy field.</a:t>
            </a:r>
            <a:endParaRPr lang="en-US" dirty="0"/>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7</a:t>
            </a:fld>
            <a:endParaRPr lang="en-CA"/>
          </a:p>
        </p:txBody>
      </p:sp>
    </p:spTree>
    <p:extLst>
      <p:ext uri="{BB962C8B-B14F-4D97-AF65-F5344CB8AC3E}">
        <p14:creationId xmlns:p14="http://schemas.microsoft.com/office/powerpoint/2010/main" val="4185254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Energy surrounds us all.  How does the TV remote work,</a:t>
            </a:r>
            <a:r>
              <a:rPr lang="en-CA" baseline="0" dirty="0"/>
              <a:t> our cell phones or how does our body know what to do to heal a cut on our finger? We are a part of the energy field that is in all things.  </a:t>
            </a:r>
            <a:r>
              <a:rPr lang="en-CA" dirty="0"/>
              <a:t>Even our words have energy as we can see in this short video.</a:t>
            </a:r>
          </a:p>
        </p:txBody>
      </p:sp>
      <p:sp>
        <p:nvSpPr>
          <p:cNvPr id="4" name="Slide Number Placeholder 3"/>
          <p:cNvSpPr>
            <a:spLocks noGrp="1"/>
          </p:cNvSpPr>
          <p:nvPr>
            <p:ph type="sldNum" sz="quarter" idx="5"/>
          </p:nvPr>
        </p:nvSpPr>
        <p:spPr/>
        <p:txBody>
          <a:bodyPr/>
          <a:lstStyle/>
          <a:p>
            <a:fld id="{00F71E7B-F7D8-4EB6-B373-A05ECCF8E5C7}" type="slidenum">
              <a:rPr lang="en-CA" smtClean="0"/>
              <a:t>8</a:t>
            </a:fld>
            <a:endParaRPr lang="en-CA"/>
          </a:p>
        </p:txBody>
      </p:sp>
    </p:spTree>
    <p:extLst>
      <p:ext uri="{BB962C8B-B14F-4D97-AF65-F5344CB8AC3E}">
        <p14:creationId xmlns:p14="http://schemas.microsoft.com/office/powerpoint/2010/main" val="94802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young people in the video set the intention with the words they chose, anyone can learn Therapeutic Touch with the right intention.</a:t>
            </a:r>
          </a:p>
          <a:p>
            <a:r>
              <a:rPr lang="en-US" dirty="0"/>
              <a:t>All you need is a compassionate heart, a willingness to help others and yourself and a desire to learn.</a:t>
            </a:r>
          </a:p>
          <a:p>
            <a:r>
              <a:rPr lang="en-US" dirty="0"/>
              <a:t>It’s really that simple.</a:t>
            </a:r>
          </a:p>
        </p:txBody>
      </p:sp>
      <p:sp>
        <p:nvSpPr>
          <p:cNvPr id="4" name="Slide Number Placeholder 3"/>
          <p:cNvSpPr>
            <a:spLocks noGrp="1"/>
          </p:cNvSpPr>
          <p:nvPr>
            <p:ph type="sldNum" sz="quarter" idx="10"/>
          </p:nvPr>
        </p:nvSpPr>
        <p:spPr/>
        <p:txBody>
          <a:bodyPr/>
          <a:lstStyle/>
          <a:p>
            <a:fld id="{00F71E7B-F7D8-4EB6-B373-A05ECCF8E5C7}" type="slidenum">
              <a:rPr lang="en-CA" smtClean="0"/>
              <a:t>9</a:t>
            </a:fld>
            <a:endParaRPr lang="en-CA"/>
          </a:p>
        </p:txBody>
      </p:sp>
    </p:spTree>
    <p:extLst>
      <p:ext uri="{BB962C8B-B14F-4D97-AF65-F5344CB8AC3E}">
        <p14:creationId xmlns:p14="http://schemas.microsoft.com/office/powerpoint/2010/main" val="712375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C6079-B94B-464B-A761-E9EB9048CB22}"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8381674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465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135324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986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160670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23C6079-B94B-464B-A761-E9EB9048CB22}" type="datetimeFigureOut">
              <a:rPr lang="en-CA" smtClean="0"/>
              <a:t>2024-02-12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9067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23C6079-B94B-464B-A761-E9EB9048CB22}" type="datetimeFigureOut">
              <a:rPr lang="en-CA" smtClean="0"/>
              <a:t>2024-02-12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119604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C6079-B94B-464B-A761-E9EB9048CB22}"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01223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C6079-B94B-464B-A761-E9EB9048CB22}"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49175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C6079-B94B-464B-A761-E9EB9048CB22}"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273896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C6079-B94B-464B-A761-E9EB9048CB22}"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4127330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C6079-B94B-464B-A761-E9EB9048CB22}"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69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3C6079-B94B-464B-A761-E9EB9048CB22}" type="datetimeFigureOut">
              <a:rPr lang="en-CA" smtClean="0"/>
              <a:t>2024-02-12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66980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3C6079-B94B-464B-A761-E9EB9048CB22}" type="datetimeFigureOut">
              <a:rPr lang="en-CA" smtClean="0"/>
              <a:t>2024-02-12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45788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23C6079-B94B-464B-A761-E9EB9048CB22}" type="datetimeFigureOut">
              <a:rPr lang="en-CA" smtClean="0"/>
              <a:t>2024-02-12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9936473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11903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183787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23C6079-B94B-464B-A761-E9EB9048CB22}" type="datetimeFigureOut">
              <a:rPr lang="en-CA" smtClean="0"/>
              <a:t>2024-02-12</a:t>
            </a:fld>
            <a:endParaRPr lang="en-C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53473A5-0DA3-4A9B-A1EA-DC1CD026E6EB}" type="slidenum">
              <a:rPr lang="en-CA" smtClean="0"/>
              <a:t>‹#›</a:t>
            </a:fld>
            <a:endParaRPr lang="en-CA"/>
          </a:p>
        </p:txBody>
      </p:sp>
    </p:spTree>
    <p:extLst>
      <p:ext uri="{BB962C8B-B14F-4D97-AF65-F5344CB8AC3E}">
        <p14:creationId xmlns:p14="http://schemas.microsoft.com/office/powerpoint/2010/main" val="650859061"/>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C6F218-FC82-4B8A-8FE3-A2FF54EB1ED2}"/>
              </a:ext>
            </a:extLst>
          </p:cNvPr>
          <p:cNvSpPr>
            <a:spLocks noGrp="1"/>
          </p:cNvSpPr>
          <p:nvPr>
            <p:ph type="ctrTitle"/>
          </p:nvPr>
        </p:nvSpPr>
        <p:spPr/>
        <p:txBody>
          <a:bodyPr>
            <a:noAutofit/>
          </a:bodyPr>
          <a:lstStyle/>
          <a:p>
            <a:pPr>
              <a:lnSpc>
                <a:spcPct val="100000"/>
              </a:lnSpc>
            </a:pPr>
            <a:r>
              <a:rPr lang="en-CA" sz="5400" cap="none" dirty="0">
                <a:latin typeface="Georgia" panose="02040502050405020303" pitchFamily="18" charset="0"/>
                <a:cs typeface="Times New Roman" panose="02020603050405020304" pitchFamily="18" charset="0"/>
              </a:rPr>
              <a:t>T</a:t>
            </a:r>
            <a:r>
              <a:rPr lang="en-CA" sz="5400" cap="none" dirty="0">
                <a:latin typeface="Georgia" panose="02040502050405020303" pitchFamily="18" charset="0"/>
                <a:ea typeface="Calibri" panose="020F0502020204030204" pitchFamily="34" charset="0"/>
                <a:cs typeface="Times New Roman" panose="02020603050405020304" pitchFamily="18" charset="0"/>
              </a:rPr>
              <a:t>herapeutic Touch</a:t>
            </a:r>
            <a:r>
              <a:rPr lang="en-CA" sz="5400" b="1" baseline="30000" dirty="0">
                <a:latin typeface="Georgia" panose="02040502050405020303" pitchFamily="18" charset="0"/>
                <a:ea typeface="Calibri" panose="020F0502020204030204" pitchFamily="34" charset="0"/>
                <a:cs typeface="Times New Roman" panose="02020603050405020304" pitchFamily="18" charset="0"/>
              </a:rPr>
              <a:t>®</a:t>
            </a:r>
            <a:r>
              <a:rPr lang="en-CA" sz="5400" b="1" dirty="0">
                <a:latin typeface="Georgia" panose="02040502050405020303" pitchFamily="18" charset="0"/>
                <a:ea typeface="Calibri" panose="020F0502020204030204" pitchFamily="34" charset="0"/>
                <a:cs typeface="Times New Roman" panose="02020603050405020304" pitchFamily="18" charset="0"/>
              </a:rPr>
              <a:t> </a:t>
            </a:r>
            <a:r>
              <a:rPr lang="en-CA" sz="5400" cap="none" dirty="0">
                <a:latin typeface="Georgia" panose="02040502050405020303" pitchFamily="18" charset="0"/>
              </a:rPr>
              <a:t/>
            </a:r>
            <a:br>
              <a:rPr lang="en-CA" sz="5400" cap="none" dirty="0">
                <a:latin typeface="Georgia" panose="02040502050405020303" pitchFamily="18" charset="0"/>
              </a:rPr>
            </a:br>
            <a:r>
              <a:rPr lang="en-CA" sz="3600" i="1" cap="none" dirty="0">
                <a:latin typeface="Georgia" panose="02040502050405020303" pitchFamily="18" charset="0"/>
              </a:rPr>
              <a:t>A Recognized Complementary Therapy</a:t>
            </a:r>
          </a:p>
        </p:txBody>
      </p:sp>
      <p:sp>
        <p:nvSpPr>
          <p:cNvPr id="3" name="Subtitle 2">
            <a:extLst>
              <a:ext uri="{FF2B5EF4-FFF2-40B4-BE49-F238E27FC236}">
                <a16:creationId xmlns="" xmlns:a16="http://schemas.microsoft.com/office/drawing/2014/main" id="{6E4565BE-C607-4D75-8B6D-62125644B6E3}"/>
              </a:ext>
            </a:extLst>
          </p:cNvPr>
          <p:cNvSpPr>
            <a:spLocks noGrp="1"/>
          </p:cNvSpPr>
          <p:nvPr>
            <p:ph type="subTitle" idx="1"/>
          </p:nvPr>
        </p:nvSpPr>
        <p:spPr>
          <a:xfrm>
            <a:off x="1751012" y="3851238"/>
            <a:ext cx="8689976" cy="1406561"/>
          </a:xfrm>
        </p:spPr>
        <p:txBody>
          <a:bodyPr>
            <a:normAutofit/>
          </a:bodyPr>
          <a:lstStyle/>
          <a:p>
            <a:endParaRPr lang="en-CA" sz="2800" i="1" cap="none" dirty="0">
              <a:solidFill>
                <a:schemeClr val="tx1"/>
              </a:solidFill>
              <a:latin typeface="Georgia" panose="02040502050405020303" pitchFamily="18" charset="0"/>
            </a:endParaRPr>
          </a:p>
          <a:p>
            <a:r>
              <a:rPr lang="en-CA" sz="3600" i="1" cap="none" dirty="0" smtClean="0">
                <a:solidFill>
                  <a:schemeClr val="tx1"/>
                </a:solidFill>
                <a:latin typeface="Georgia" panose="02040502050405020303" pitchFamily="18" charset="0"/>
              </a:rPr>
              <a:t>Activate Your Inner Healer!</a:t>
            </a:r>
            <a:endParaRPr lang="en-CA" sz="3600" i="1" cap="none" dirty="0">
              <a:solidFill>
                <a:schemeClr val="tx1"/>
              </a:solidFill>
              <a:latin typeface="Georgia" panose="02040502050405020303" pitchFamily="18" charset="0"/>
            </a:endParaRPr>
          </a:p>
          <a:p>
            <a:endParaRPr lang="en-CA" sz="2800" i="1" cap="none" dirty="0">
              <a:solidFill>
                <a:schemeClr val="tx1"/>
              </a:solidFill>
              <a:latin typeface="Georgia" panose="02040502050405020303" pitchFamily="18" charset="0"/>
            </a:endParaRPr>
          </a:p>
        </p:txBody>
      </p:sp>
    </p:spTree>
    <p:extLst>
      <p:ext uri="{BB962C8B-B14F-4D97-AF65-F5344CB8AC3E}">
        <p14:creationId xmlns:p14="http://schemas.microsoft.com/office/powerpoint/2010/main" val="344062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D21AB-06B5-449D-A7EB-816DC4E72E66}"/>
              </a:ext>
            </a:extLst>
          </p:cNvPr>
          <p:cNvSpPr>
            <a:spLocks noGrp="1"/>
          </p:cNvSpPr>
          <p:nvPr>
            <p:ph type="title"/>
          </p:nvPr>
        </p:nvSpPr>
        <p:spPr/>
        <p:txBody>
          <a:bodyPr>
            <a:normAutofit/>
          </a:bodyPr>
          <a:lstStyle/>
          <a:p>
            <a:r>
              <a:rPr lang="en-CA" sz="4400" cap="none" dirty="0">
                <a:latin typeface="Georgia" panose="02040502050405020303" pitchFamily="18" charset="0"/>
              </a:rPr>
              <a:t>What is Therapeutic Touch?</a:t>
            </a:r>
          </a:p>
        </p:txBody>
      </p:sp>
      <p:sp>
        <p:nvSpPr>
          <p:cNvPr id="3" name="Content Placeholder 2">
            <a:extLst>
              <a:ext uri="{FF2B5EF4-FFF2-40B4-BE49-F238E27FC236}">
                <a16:creationId xmlns="" xmlns:a16="http://schemas.microsoft.com/office/drawing/2014/main" id="{BE1B3D04-0DD4-4162-9C5A-936CB161EA19}"/>
              </a:ext>
            </a:extLst>
          </p:cNvPr>
          <p:cNvSpPr>
            <a:spLocks noGrp="1"/>
          </p:cNvSpPr>
          <p:nvPr>
            <p:ph sz="quarter" idx="13"/>
          </p:nvPr>
        </p:nvSpPr>
        <p:spPr>
          <a:xfrm>
            <a:off x="2154264" y="2367092"/>
            <a:ext cx="9123336" cy="3424107"/>
          </a:xfrm>
        </p:spPr>
        <p:txBody>
          <a:bodyPr/>
          <a:lstStyle/>
          <a:p>
            <a:pPr marL="0" indent="0">
              <a:lnSpc>
                <a:spcPct val="100000"/>
              </a:lnSpc>
              <a:spcBef>
                <a:spcPts val="0"/>
              </a:spcBef>
              <a:spcAft>
                <a:spcPts val="1200"/>
              </a:spcAft>
              <a:buNone/>
            </a:pPr>
            <a:r>
              <a:rPr lang="en-CA" sz="3200" cap="none" dirty="0">
                <a:latin typeface="Georgia" panose="02040502050405020303" pitchFamily="18" charset="0"/>
              </a:rPr>
              <a:t>Energy-based </a:t>
            </a:r>
          </a:p>
          <a:p>
            <a:pPr marL="0" indent="0">
              <a:lnSpc>
                <a:spcPct val="100000"/>
              </a:lnSpc>
              <a:spcBef>
                <a:spcPts val="0"/>
              </a:spcBef>
              <a:spcAft>
                <a:spcPts val="1200"/>
              </a:spcAft>
              <a:buNone/>
            </a:pPr>
            <a:r>
              <a:rPr lang="en-CA" sz="3200" cap="none" dirty="0">
                <a:latin typeface="Georgia" panose="02040502050405020303" pitchFamily="18" charset="0"/>
              </a:rPr>
              <a:t>Wholistic</a:t>
            </a:r>
          </a:p>
          <a:p>
            <a:pPr marL="0" indent="0">
              <a:lnSpc>
                <a:spcPct val="100000"/>
              </a:lnSpc>
              <a:spcBef>
                <a:spcPts val="0"/>
              </a:spcBef>
              <a:spcAft>
                <a:spcPts val="1200"/>
              </a:spcAft>
              <a:buNone/>
            </a:pPr>
            <a:r>
              <a:rPr lang="en-CA" sz="3200" cap="none" dirty="0">
                <a:latin typeface="Georgia" panose="02040502050405020303" pitchFamily="18" charset="0"/>
              </a:rPr>
              <a:t>Facilitates natural healing </a:t>
            </a:r>
          </a:p>
          <a:p>
            <a:pPr marL="0" indent="0">
              <a:lnSpc>
                <a:spcPct val="100000"/>
              </a:lnSpc>
              <a:spcBef>
                <a:spcPts val="0"/>
              </a:spcBef>
              <a:spcAft>
                <a:spcPts val="1200"/>
              </a:spcAft>
              <a:buNone/>
            </a:pPr>
            <a:r>
              <a:rPr lang="en-CA" sz="3200" cap="none">
                <a:latin typeface="Georgia" panose="02040502050405020303" pitchFamily="18" charset="0"/>
              </a:rPr>
              <a:t>Research </a:t>
            </a:r>
            <a:r>
              <a:rPr lang="en-CA" sz="3200" cap="none" dirty="0">
                <a:latin typeface="Georgia" panose="02040502050405020303" pitchFamily="18" charset="0"/>
              </a:rPr>
              <a:t>verified </a:t>
            </a:r>
          </a:p>
          <a:p>
            <a:pPr marL="0" indent="0">
              <a:lnSpc>
                <a:spcPct val="100000"/>
              </a:lnSpc>
              <a:spcBef>
                <a:spcPts val="0"/>
              </a:spcBef>
              <a:spcAft>
                <a:spcPts val="1200"/>
              </a:spcAft>
              <a:buNone/>
            </a:pPr>
            <a:endParaRPr lang="en-CA" sz="3200" cap="none" dirty="0">
              <a:latin typeface="Georgia" panose="02040502050405020303" pitchFamily="18" charset="0"/>
            </a:endParaRPr>
          </a:p>
          <a:p>
            <a:pPr marL="0" indent="0">
              <a:spcBef>
                <a:spcPts val="0"/>
              </a:spcBef>
              <a:buNone/>
            </a:pPr>
            <a:endParaRPr lang="en-CA" cap="none" dirty="0">
              <a:latin typeface="Georgia" panose="02040502050405020303" pitchFamily="18" charset="0"/>
            </a:endParaRPr>
          </a:p>
        </p:txBody>
      </p:sp>
      <p:pic>
        <p:nvPicPr>
          <p:cNvPr id="5" name="Picture 4">
            <a:extLst>
              <a:ext uri="{FF2B5EF4-FFF2-40B4-BE49-F238E27FC236}">
                <a16:creationId xmlns="" xmlns:a16="http://schemas.microsoft.com/office/drawing/2014/main" id="{786048E0-7F08-4AC7-876E-C924D480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532" y="2214694"/>
            <a:ext cx="3277286" cy="3036135"/>
          </a:xfrm>
          <a:prstGeom prst="rect">
            <a:avLst/>
          </a:prstGeom>
        </p:spPr>
      </p:pic>
    </p:spTree>
    <p:extLst>
      <p:ext uri="{BB962C8B-B14F-4D97-AF65-F5344CB8AC3E}">
        <p14:creationId xmlns:p14="http://schemas.microsoft.com/office/powerpoint/2010/main" val="19894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E8E3F4-3E27-49C6-90EF-1D535520B553}"/>
              </a:ext>
            </a:extLst>
          </p:cNvPr>
          <p:cNvSpPr>
            <a:spLocks noGrp="1"/>
          </p:cNvSpPr>
          <p:nvPr>
            <p:ph type="title"/>
          </p:nvPr>
        </p:nvSpPr>
        <p:spPr/>
        <p:txBody>
          <a:bodyPr/>
          <a:lstStyle/>
          <a:p>
            <a:r>
              <a:rPr lang="en-CA" cap="none" dirty="0">
                <a:latin typeface="Georgia" panose="02040502050405020303" pitchFamily="18" charset="0"/>
              </a:rPr>
              <a:t>The Therapeutic Touch Session</a:t>
            </a:r>
            <a:endParaRPr lang="en-CA" dirty="0"/>
          </a:p>
        </p:txBody>
      </p:sp>
      <p:sp>
        <p:nvSpPr>
          <p:cNvPr id="3" name="Content Placeholder 2">
            <a:extLst>
              <a:ext uri="{FF2B5EF4-FFF2-40B4-BE49-F238E27FC236}">
                <a16:creationId xmlns="" xmlns:a16="http://schemas.microsoft.com/office/drawing/2014/main" id="{70F41791-A85F-47AD-8EA5-A39AFE5BC0A3}"/>
              </a:ext>
            </a:extLst>
          </p:cNvPr>
          <p:cNvSpPr>
            <a:spLocks noGrp="1"/>
          </p:cNvSpPr>
          <p:nvPr>
            <p:ph sz="quarter" idx="13"/>
          </p:nvPr>
        </p:nvSpPr>
        <p:spPr>
          <a:xfrm>
            <a:off x="2355925" y="1796527"/>
            <a:ext cx="8466268" cy="3926091"/>
          </a:xfrm>
        </p:spPr>
        <p:txBody>
          <a:bodyPr>
            <a:normAutofit/>
          </a:bodyPr>
          <a:lstStyle/>
          <a:p>
            <a:pPr marL="0" indent="0">
              <a:buNone/>
            </a:pPr>
            <a:endParaRPr lang="en-CA" sz="2800" b="1" i="1" cap="none" dirty="0">
              <a:latin typeface="Georgia" panose="02040502050405020303" pitchFamily="18" charset="0"/>
            </a:endParaRPr>
          </a:p>
          <a:p>
            <a:pPr marL="0" indent="0">
              <a:buNone/>
            </a:pPr>
            <a:r>
              <a:rPr lang="en-CA" sz="2800" b="1" i="1" cap="none" dirty="0">
                <a:latin typeface="Georgia" panose="02040502050405020303" pitchFamily="18" charset="0"/>
              </a:rPr>
              <a:t>C</a:t>
            </a:r>
            <a:r>
              <a:rPr lang="en-CA" sz="2800" cap="none" dirty="0">
                <a:latin typeface="Georgia" panose="02040502050405020303" pitchFamily="18" charset="0"/>
              </a:rPr>
              <a:t>enter</a:t>
            </a:r>
          </a:p>
          <a:p>
            <a:pPr marL="0" indent="0">
              <a:buNone/>
            </a:pPr>
            <a:r>
              <a:rPr lang="en-CA" sz="2800" b="1" i="1" cap="none" dirty="0">
                <a:latin typeface="Georgia" panose="02040502050405020303" pitchFamily="18" charset="0"/>
              </a:rPr>
              <a:t>A</a:t>
            </a:r>
            <a:r>
              <a:rPr lang="en-CA" sz="2800" cap="none" dirty="0">
                <a:latin typeface="Georgia" panose="02040502050405020303" pitchFamily="18" charset="0"/>
              </a:rPr>
              <a:t>ssessment </a:t>
            </a:r>
          </a:p>
          <a:p>
            <a:pPr marL="0" indent="0">
              <a:buNone/>
            </a:pPr>
            <a:r>
              <a:rPr lang="en-CA" sz="2800" b="1" i="1" cap="none" dirty="0">
                <a:latin typeface="Georgia" panose="02040502050405020303" pitchFamily="18" charset="0"/>
              </a:rPr>
              <a:t>R</a:t>
            </a:r>
            <a:r>
              <a:rPr lang="en-CA" sz="2800" cap="none" dirty="0">
                <a:latin typeface="Georgia" panose="02040502050405020303" pitchFamily="18" charset="0"/>
              </a:rPr>
              <a:t>ebalancing</a:t>
            </a:r>
          </a:p>
          <a:p>
            <a:pPr marL="0" indent="0">
              <a:buNone/>
            </a:pPr>
            <a:r>
              <a:rPr lang="en-CA" sz="2800" b="1" i="1" cap="none" dirty="0">
                <a:latin typeface="Georgia" panose="02040502050405020303" pitchFamily="18" charset="0"/>
              </a:rPr>
              <a:t>E</a:t>
            </a:r>
            <a:r>
              <a:rPr lang="en-CA" sz="2800" cap="none" dirty="0">
                <a:latin typeface="Georgia" panose="02040502050405020303" pitchFamily="18" charset="0"/>
              </a:rPr>
              <a:t>nding</a:t>
            </a:r>
          </a:p>
          <a:p>
            <a:pPr marL="0" indent="0">
              <a:buNone/>
            </a:pPr>
            <a:r>
              <a:rPr lang="en-CA" sz="2800" b="1" i="1" cap="none" dirty="0">
                <a:latin typeface="Georgia" panose="02040502050405020303" pitchFamily="18" charset="0"/>
              </a:rPr>
              <a:t>R</a:t>
            </a:r>
            <a:r>
              <a:rPr lang="en-CA" sz="2800" cap="none" dirty="0">
                <a:latin typeface="Georgia" panose="02040502050405020303" pitchFamily="18" charset="0"/>
              </a:rPr>
              <a:t>eflect</a:t>
            </a:r>
          </a:p>
          <a:p>
            <a:endParaRPr lang="en-CA" sz="2400" cap="none" dirty="0">
              <a:latin typeface="Georgia" panose="02040502050405020303"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695673"/>
            <a:ext cx="24479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6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B48AB4-DDFE-44B0-BD5D-E0BF66E322BE}"/>
              </a:ext>
            </a:extLst>
          </p:cNvPr>
          <p:cNvSpPr>
            <a:spLocks noGrp="1"/>
          </p:cNvSpPr>
          <p:nvPr>
            <p:ph type="title"/>
          </p:nvPr>
        </p:nvSpPr>
        <p:spPr/>
        <p:txBody>
          <a:bodyPr>
            <a:normAutofit/>
          </a:bodyPr>
          <a:lstStyle/>
          <a:p>
            <a:r>
              <a:rPr lang="en-CA" sz="4800" b="1" i="1" cap="none" dirty="0">
                <a:latin typeface="Georgia" panose="02040502050405020303" pitchFamily="18" charset="0"/>
              </a:rPr>
              <a:t>Spot the Difference</a:t>
            </a:r>
          </a:p>
        </p:txBody>
      </p:sp>
      <p:pic>
        <p:nvPicPr>
          <p:cNvPr id="4" name="Picture 3" descr="A close-up of a seal&#10;&#10;Description automatically generated with low confidence">
            <a:extLst>
              <a:ext uri="{FF2B5EF4-FFF2-40B4-BE49-F238E27FC236}">
                <a16:creationId xmlns="" xmlns:a16="http://schemas.microsoft.com/office/drawing/2014/main" id="{0BED99E5-6414-48C1-BDEF-0C9CADEB39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378755" y="1936214"/>
            <a:ext cx="3434489" cy="4579319"/>
          </a:xfrm>
          <a:prstGeom prst="rect">
            <a:avLst/>
          </a:prstGeom>
        </p:spPr>
      </p:pic>
      <p:sp>
        <p:nvSpPr>
          <p:cNvPr id="5" name="TextBox 4">
            <a:extLst>
              <a:ext uri="{FF2B5EF4-FFF2-40B4-BE49-F238E27FC236}">
                <a16:creationId xmlns="" xmlns:a16="http://schemas.microsoft.com/office/drawing/2014/main" id="{8DCA005B-10B1-4924-9DC4-FD2B658AF0D4}"/>
              </a:ext>
            </a:extLst>
          </p:cNvPr>
          <p:cNvSpPr txBox="1"/>
          <p:nvPr/>
        </p:nvSpPr>
        <p:spPr>
          <a:xfrm>
            <a:off x="4378755" y="6627168"/>
            <a:ext cx="3434489" cy="230832"/>
          </a:xfrm>
          <a:prstGeom prst="rect">
            <a:avLst/>
          </a:prstGeom>
          <a:noFill/>
        </p:spPr>
        <p:txBody>
          <a:bodyPr wrap="square" rtlCol="0">
            <a:spAutoFit/>
          </a:bodyPr>
          <a:lstStyle/>
          <a:p>
            <a:r>
              <a:rPr lang="en-CA" sz="900">
                <a:hlinkClick r:id="rId4" tooltip="https://www.flickr.com/photos/tambako/37465538906/"/>
              </a:rPr>
              <a:t>This Photo</a:t>
            </a:r>
            <a:r>
              <a:rPr lang="en-CA" sz="900"/>
              <a:t> by Unknown Author is licensed under </a:t>
            </a:r>
            <a:r>
              <a:rPr lang="en-CA" sz="900">
                <a:hlinkClick r:id="rId4" tooltip="https://creativecommons.org/licenses/by-nd/3.0/"/>
              </a:rPr>
              <a:t>CC BY-ND</a:t>
            </a:r>
            <a:endParaRPr lang="en-CA" sz="900"/>
          </a:p>
        </p:txBody>
      </p:sp>
    </p:spTree>
    <p:extLst>
      <p:ext uri="{BB962C8B-B14F-4D97-AF65-F5344CB8AC3E}">
        <p14:creationId xmlns:p14="http://schemas.microsoft.com/office/powerpoint/2010/main" val="9561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E8F974-730D-4FED-9D1C-314AAC719880}"/>
              </a:ext>
            </a:extLst>
          </p:cNvPr>
          <p:cNvSpPr>
            <a:spLocks noGrp="1"/>
          </p:cNvSpPr>
          <p:nvPr>
            <p:ph type="title"/>
          </p:nvPr>
        </p:nvSpPr>
        <p:spPr/>
        <p:txBody>
          <a:bodyPr/>
          <a:lstStyle/>
          <a:p>
            <a:r>
              <a:rPr lang="en-CA" cap="none" dirty="0">
                <a:latin typeface="Georgia" panose="02040502050405020303" pitchFamily="18" charset="0"/>
              </a:rPr>
              <a:t>Effects of Therapeutic Touch</a:t>
            </a:r>
            <a:endParaRPr lang="en-CA" dirty="0"/>
          </a:p>
        </p:txBody>
      </p:sp>
      <p:sp>
        <p:nvSpPr>
          <p:cNvPr id="3" name="Content Placeholder 2">
            <a:extLst>
              <a:ext uri="{FF2B5EF4-FFF2-40B4-BE49-F238E27FC236}">
                <a16:creationId xmlns="" xmlns:a16="http://schemas.microsoft.com/office/drawing/2014/main" id="{F8D6DE33-C75B-40DA-9C8D-3F961F9E8C00}"/>
              </a:ext>
            </a:extLst>
          </p:cNvPr>
          <p:cNvSpPr>
            <a:spLocks noGrp="1"/>
          </p:cNvSpPr>
          <p:nvPr>
            <p:ph sz="quarter" idx="13"/>
          </p:nvPr>
        </p:nvSpPr>
        <p:spPr>
          <a:xfrm>
            <a:off x="1716269" y="2330931"/>
            <a:ext cx="7779026" cy="3798648"/>
          </a:xfrm>
        </p:spPr>
        <p:txBody>
          <a:bodyPr>
            <a:normAutofit lnSpcReduction="10000"/>
          </a:bodyPr>
          <a:lstStyle/>
          <a:p>
            <a:pPr marL="0" indent="0">
              <a:buNone/>
            </a:pPr>
            <a:r>
              <a:rPr lang="en-CA" sz="2800" cap="none" dirty="0">
                <a:latin typeface="Georgia" panose="02040502050405020303" pitchFamily="18" charset="0"/>
              </a:rPr>
              <a:t>Promotes relaxation response</a:t>
            </a:r>
          </a:p>
          <a:p>
            <a:pPr marL="0" indent="0">
              <a:buNone/>
            </a:pPr>
            <a:r>
              <a:rPr lang="en-CA" sz="2800" cap="none" dirty="0">
                <a:latin typeface="Georgia" panose="02040502050405020303" pitchFamily="18" charset="0"/>
              </a:rPr>
              <a:t>Reduces stress and anxiety</a:t>
            </a:r>
          </a:p>
          <a:p>
            <a:pPr marL="0" indent="0">
              <a:buNone/>
            </a:pPr>
            <a:r>
              <a:rPr lang="en-CA" sz="2800" cap="none" dirty="0">
                <a:latin typeface="Georgia" panose="02040502050405020303" pitchFamily="18" charset="0"/>
              </a:rPr>
              <a:t>Helps in managing pain</a:t>
            </a:r>
          </a:p>
          <a:p>
            <a:pPr marL="0" indent="0">
              <a:buNone/>
            </a:pPr>
            <a:r>
              <a:rPr lang="en-CA" sz="2800" cap="none" dirty="0">
                <a:latin typeface="Georgia" panose="02040502050405020303" pitchFamily="18" charset="0"/>
              </a:rPr>
              <a:t>Improves sleep</a:t>
            </a:r>
          </a:p>
          <a:p>
            <a:pPr marL="0" indent="0">
              <a:buNone/>
            </a:pPr>
            <a:r>
              <a:rPr lang="en-CA" sz="2800" cap="none" dirty="0">
                <a:latin typeface="Georgia" panose="02040502050405020303" pitchFamily="18" charset="0"/>
              </a:rPr>
              <a:t>Facilitates body’s natural healing process</a:t>
            </a:r>
          </a:p>
          <a:p>
            <a:pPr marL="0" indent="0">
              <a:buNone/>
            </a:pPr>
            <a:r>
              <a:rPr lang="en-CA" sz="2800" cap="none" dirty="0">
                <a:latin typeface="Georgia" panose="02040502050405020303" pitchFamily="18" charset="0"/>
              </a:rPr>
              <a:t>Fosters sense of well-being</a:t>
            </a:r>
          </a:p>
        </p:txBody>
      </p:sp>
      <p:pic>
        <p:nvPicPr>
          <p:cNvPr id="7" name="Picture 6" descr="A picture containing scaffolding, outdoor, cart&#10;&#10;Description automatically generated">
            <a:extLst>
              <a:ext uri="{FF2B5EF4-FFF2-40B4-BE49-F238E27FC236}">
                <a16:creationId xmlns="" xmlns:a16="http://schemas.microsoft.com/office/drawing/2014/main" id="{C0DD5F1F-5C6A-42EA-9C91-EA77370C0C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834660" y="2347993"/>
            <a:ext cx="2443566" cy="3665349"/>
          </a:xfrm>
          <a:prstGeom prst="rect">
            <a:avLst/>
          </a:prstGeom>
        </p:spPr>
      </p:pic>
    </p:spTree>
    <p:extLst>
      <p:ext uri="{BB962C8B-B14F-4D97-AF65-F5344CB8AC3E}">
        <p14:creationId xmlns:p14="http://schemas.microsoft.com/office/powerpoint/2010/main" val="11949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0254" y="891995"/>
            <a:ext cx="8689976" cy="969079"/>
          </a:xfrm>
        </p:spPr>
        <p:txBody>
          <a:bodyPr>
            <a:normAutofit/>
          </a:bodyPr>
          <a:lstStyle/>
          <a:p>
            <a:r>
              <a:rPr lang="en-CA" sz="3600" cap="none" dirty="0">
                <a:solidFill>
                  <a:prstClr val="black"/>
                </a:solidFill>
                <a:latin typeface="Georgia" panose="02040502050405020303" pitchFamily="18" charset="0"/>
              </a:rPr>
              <a:t>What the Research Says</a:t>
            </a:r>
            <a:endParaRPr lang="en-US" sz="3600" dirty="0">
              <a:latin typeface="Georgia" panose="02040502050405020303" pitchFamily="18" charset="0"/>
            </a:endParaRPr>
          </a:p>
        </p:txBody>
      </p:sp>
      <p:sp>
        <p:nvSpPr>
          <p:cNvPr id="3" name="Subtitle 2"/>
          <p:cNvSpPr>
            <a:spLocks noGrp="1"/>
          </p:cNvSpPr>
          <p:nvPr>
            <p:ph type="subTitle" idx="1"/>
          </p:nvPr>
        </p:nvSpPr>
        <p:spPr>
          <a:xfrm>
            <a:off x="1516828" y="2340243"/>
            <a:ext cx="9036424" cy="3554949"/>
          </a:xfrm>
        </p:spPr>
        <p:txBody>
          <a:bodyPr>
            <a:normAutofit/>
          </a:bodyPr>
          <a:lstStyle/>
          <a:p>
            <a:pPr>
              <a:lnSpc>
                <a:spcPct val="100000"/>
              </a:lnSpc>
              <a:spcBef>
                <a:spcPts val="0"/>
              </a:spcBef>
            </a:pPr>
            <a:r>
              <a:rPr lang="en-CA" dirty="0">
                <a:latin typeface="Georgia" panose="02040502050405020303" pitchFamily="18" charset="0"/>
              </a:rPr>
              <a:t> </a:t>
            </a:r>
            <a:r>
              <a:rPr lang="en-CA" cap="none" dirty="0">
                <a:solidFill>
                  <a:schemeClr val="tx1"/>
                </a:solidFill>
                <a:latin typeface="Georgia" panose="02040502050405020303" pitchFamily="18" charset="0"/>
              </a:rPr>
              <a:t>Dr. Dee Krieger  </a:t>
            </a:r>
          </a:p>
          <a:p>
            <a:pPr>
              <a:lnSpc>
                <a:spcPct val="100000"/>
              </a:lnSpc>
              <a:spcBef>
                <a:spcPts val="0"/>
              </a:spcBef>
            </a:pPr>
            <a:r>
              <a:rPr lang="en-CA" cap="none" dirty="0">
                <a:solidFill>
                  <a:schemeClr val="tx1"/>
                </a:solidFill>
                <a:latin typeface="Georgia" panose="02040502050405020303" pitchFamily="18" charset="0"/>
              </a:rPr>
              <a:t>“Therapeutic Touch: The imprimatur of nursing”, </a:t>
            </a:r>
          </a:p>
          <a:p>
            <a:pPr>
              <a:lnSpc>
                <a:spcPct val="100000"/>
              </a:lnSpc>
              <a:spcBef>
                <a:spcPts val="0"/>
              </a:spcBef>
            </a:pPr>
            <a:r>
              <a:rPr lang="en-CA" cap="none" dirty="0">
                <a:solidFill>
                  <a:schemeClr val="tx1"/>
                </a:solidFill>
                <a:latin typeface="Georgia" panose="02040502050405020303" pitchFamily="18" charset="0"/>
              </a:rPr>
              <a:t>A</a:t>
            </a:r>
            <a:r>
              <a:rPr lang="en-CA" i="1" cap="none" dirty="0">
                <a:solidFill>
                  <a:schemeClr val="tx1"/>
                </a:solidFill>
                <a:latin typeface="Georgia" panose="02040502050405020303" pitchFamily="18" charset="0"/>
              </a:rPr>
              <a:t>merican Journal of Nursing,</a:t>
            </a:r>
            <a:r>
              <a:rPr lang="en-CA" cap="none" dirty="0">
                <a:solidFill>
                  <a:schemeClr val="tx1"/>
                </a:solidFill>
                <a:latin typeface="Georgia" panose="02040502050405020303" pitchFamily="18" charset="0"/>
              </a:rPr>
              <a:t> 5 (1975): 784-787. </a:t>
            </a:r>
          </a:p>
          <a:p>
            <a:pPr>
              <a:lnSpc>
                <a:spcPct val="100000"/>
              </a:lnSpc>
              <a:spcBef>
                <a:spcPts val="0"/>
              </a:spcBef>
            </a:pPr>
            <a:endParaRPr lang="en-CA" dirty="0">
              <a:solidFill>
                <a:schemeClr val="tx1"/>
              </a:solidFill>
              <a:latin typeface="Georgia" panose="02040502050405020303" pitchFamily="18" charset="0"/>
            </a:endParaRPr>
          </a:p>
          <a:p>
            <a:r>
              <a:rPr lang="en-CA" i="1" cap="none" dirty="0">
                <a:solidFill>
                  <a:schemeClr val="tx1"/>
                </a:solidFill>
                <a:latin typeface="Georgia" panose="02040502050405020303" pitchFamily="18" charset="0"/>
              </a:rPr>
              <a:t>50% of patients received Therapeutic Touch, 50% regular care.   Patients receiving Therapeutic Touch - hemoglobin levels increased significantly</a:t>
            </a:r>
            <a:r>
              <a:rPr lang="en-CA" cap="none" dirty="0">
                <a:solidFill>
                  <a:schemeClr val="tx1"/>
                </a:solidFill>
                <a:latin typeface="Georgia" panose="02040502050405020303" pitchFamily="18" charset="0"/>
              </a:rPr>
              <a:t>.  </a:t>
            </a:r>
            <a:endParaRPr lang="en-US" cap="none" dirty="0">
              <a:solidFill>
                <a:schemeClr val="tx1"/>
              </a:solidFill>
              <a:latin typeface="Georgia" panose="02040502050405020303" pitchFamily="18" charset="0"/>
            </a:endParaRPr>
          </a:p>
          <a:p>
            <a:endParaRPr lang="en-US" b="1" dirty="0"/>
          </a:p>
        </p:txBody>
      </p:sp>
    </p:spTree>
    <p:extLst>
      <p:ext uri="{BB962C8B-B14F-4D97-AF65-F5344CB8AC3E}">
        <p14:creationId xmlns:p14="http://schemas.microsoft.com/office/powerpoint/2010/main" val="66891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62977-F9CF-45E5-B667-1DFEFC8A3EB3}"/>
              </a:ext>
            </a:extLst>
          </p:cNvPr>
          <p:cNvSpPr>
            <a:spLocks noGrp="1"/>
          </p:cNvSpPr>
          <p:nvPr>
            <p:ph type="title"/>
          </p:nvPr>
        </p:nvSpPr>
        <p:spPr/>
        <p:txBody>
          <a:bodyPr/>
          <a:lstStyle/>
          <a:p>
            <a:r>
              <a:rPr lang="en-CA" sz="3600" cap="none" dirty="0">
                <a:solidFill>
                  <a:prstClr val="black"/>
                </a:solidFill>
                <a:latin typeface="Georgia" panose="02040502050405020303" pitchFamily="18" charset="0"/>
              </a:rPr>
              <a:t>What the Research Says</a:t>
            </a:r>
            <a:endParaRPr lang="en-CA" dirty="0"/>
          </a:p>
        </p:txBody>
      </p:sp>
      <p:sp>
        <p:nvSpPr>
          <p:cNvPr id="3" name="Content Placeholder 2">
            <a:extLst>
              <a:ext uri="{FF2B5EF4-FFF2-40B4-BE49-F238E27FC236}">
                <a16:creationId xmlns="" xmlns:a16="http://schemas.microsoft.com/office/drawing/2014/main" id="{1270A4A0-35C1-4767-8595-C7E933CE0E3F}"/>
              </a:ext>
            </a:extLst>
          </p:cNvPr>
          <p:cNvSpPr>
            <a:spLocks noGrp="1"/>
          </p:cNvSpPr>
          <p:nvPr>
            <p:ph sz="quarter" idx="13"/>
          </p:nvPr>
        </p:nvSpPr>
        <p:spPr/>
        <p:txBody>
          <a:bodyPr/>
          <a:lstStyle/>
          <a:p>
            <a:pPr marL="0" indent="0" algn="ctr">
              <a:lnSpc>
                <a:spcPct val="100000"/>
              </a:lnSpc>
              <a:spcBef>
                <a:spcPts val="0"/>
              </a:spcBef>
              <a:buNone/>
            </a:pPr>
            <a:r>
              <a:rPr lang="en-CA" sz="2200" cap="none" dirty="0">
                <a:latin typeface="Georgia" panose="02040502050405020303" pitchFamily="18" charset="0"/>
                <a:ea typeface="Calibri" panose="020F0502020204030204" pitchFamily="34" charset="0"/>
                <a:cs typeface="Times New Roman" panose="02020603050405020304" pitchFamily="18" charset="0"/>
              </a:rPr>
              <a:t>M</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arta, Ilda, </a:t>
            </a:r>
            <a:r>
              <a:rPr lang="en-CA" sz="2200" cap="none" dirty="0" err="1">
                <a:latin typeface="Georgia" panose="02040502050405020303" pitchFamily="18" charset="0"/>
                <a:ea typeface="Calibri" panose="020F0502020204030204" pitchFamily="34" charset="0"/>
                <a:cs typeface="Times New Roman" panose="02020603050405020304" pitchFamily="18" charset="0"/>
              </a:rPr>
              <a:t>S</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ueli</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a:t>
            </a:r>
            <a:r>
              <a:rPr lang="en-CA" sz="2200" cap="none" dirty="0" err="1">
                <a:latin typeface="Georgia" panose="02040502050405020303" pitchFamily="18" charset="0"/>
                <a:ea typeface="Calibri" panose="020F0502020204030204" pitchFamily="34" charset="0"/>
                <a:cs typeface="Times New Roman" panose="02020603050405020304" pitchFamily="18" charset="0"/>
              </a:rPr>
              <a:t>B</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aldan</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Ani </a:t>
            </a:r>
            <a:r>
              <a:rPr lang="en-CA" sz="2200" cap="none" dirty="0">
                <a:latin typeface="Georgia" panose="02040502050405020303" pitchFamily="18" charset="0"/>
                <a:ea typeface="Calibri" panose="020F0502020204030204" pitchFamily="34" charset="0"/>
                <a:cs typeface="Times New Roman" panose="02020603050405020304" pitchFamily="18" charset="0"/>
              </a:rPr>
              <a:t>B</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erton, </a:t>
            </a:r>
            <a:r>
              <a:rPr lang="en-CA" sz="2200" cap="none" dirty="0">
                <a:latin typeface="Georgia" panose="02040502050405020303" pitchFamily="18" charset="0"/>
                <a:ea typeface="Calibri" panose="020F0502020204030204" pitchFamily="34" charset="0"/>
                <a:cs typeface="Times New Roman" panose="02020603050405020304" pitchFamily="18" charset="0"/>
              </a:rPr>
              <a:t>M</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ichele </a:t>
            </a:r>
            <a:r>
              <a:rPr lang="en-CA" sz="2200" cap="none" dirty="0" err="1">
                <a:latin typeface="Georgia" panose="02040502050405020303" pitchFamily="18" charset="0"/>
                <a:ea typeface="Calibri" panose="020F0502020204030204" pitchFamily="34" charset="0"/>
                <a:cs typeface="Times New Roman" panose="02020603050405020304" pitchFamily="18" charset="0"/>
              </a:rPr>
              <a:t>P</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avam</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Maria da Silva. </a:t>
            </a:r>
          </a:p>
          <a:p>
            <a:pPr marL="0" indent="0" algn="ctr">
              <a:lnSpc>
                <a:spcPct val="100000"/>
              </a:lnSpc>
              <a:spcBef>
                <a:spcPts val="0"/>
              </a:spcBef>
              <a:buNone/>
            </a:pP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“The effectiveness of Therapeutic </a:t>
            </a:r>
            <a:r>
              <a:rPr lang="en-CA" sz="2200" cap="none" dirty="0">
                <a:latin typeface="Georgia" panose="02040502050405020303" pitchFamily="18" charset="0"/>
                <a:ea typeface="Calibri" panose="020F0502020204030204" pitchFamily="34" charset="0"/>
                <a:cs typeface="Times New Roman" panose="02020603050405020304" pitchFamily="18" charset="0"/>
              </a:rPr>
              <a:t>T</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ouch on pain, depression and sleep in patients with chronic pain: clinical trial”, </a:t>
            </a:r>
          </a:p>
          <a:p>
            <a:pPr marL="0" indent="0" algn="ctr">
              <a:lnSpc>
                <a:spcPct val="100000"/>
              </a:lnSpc>
              <a:spcBef>
                <a:spcPts val="0"/>
              </a:spcBef>
              <a:buNone/>
            </a:pPr>
            <a:r>
              <a:rPr lang="en-CA" sz="2200" cap="none" dirty="0" err="1">
                <a:latin typeface="Georgia" panose="02040502050405020303" pitchFamily="18" charset="0"/>
                <a:ea typeface="Calibri" panose="020F0502020204030204" pitchFamily="34" charset="0"/>
                <a:cs typeface="Times New Roman" panose="02020603050405020304" pitchFamily="18" charset="0"/>
              </a:rPr>
              <a:t>R</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evista</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da </a:t>
            </a:r>
            <a:r>
              <a:rPr lang="en-CA" sz="2200" cap="none" dirty="0">
                <a:latin typeface="Georgia" panose="02040502050405020303" pitchFamily="18" charset="0"/>
                <a:ea typeface="Calibri" panose="020F0502020204030204" pitchFamily="34" charset="0"/>
                <a:cs typeface="Times New Roman" panose="02020603050405020304" pitchFamily="18" charset="0"/>
              </a:rPr>
              <a:t>E</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scola de </a:t>
            </a:r>
            <a:r>
              <a:rPr lang="en-CA" sz="2200" cap="none" dirty="0" err="1">
                <a:latin typeface="Georgia" panose="02040502050405020303" pitchFamily="18" charset="0"/>
                <a:ea typeface="Calibri" panose="020F0502020204030204" pitchFamily="34" charset="0"/>
                <a:cs typeface="Times New Roman" panose="02020603050405020304" pitchFamily="18" charset="0"/>
              </a:rPr>
              <a:t>E</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nfermagem</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da USP (2010) 44(4): 1094-1102.</a:t>
            </a:r>
          </a:p>
          <a:p>
            <a:pPr marL="0" indent="0" algn="ctr">
              <a:lnSpc>
                <a:spcPct val="100000"/>
              </a:lnSpc>
              <a:spcBef>
                <a:spcPts val="0"/>
              </a:spcBef>
              <a:buNone/>
            </a:pPr>
            <a:endParaRPr lang="en-CA" sz="2200" cap="none" dirty="0">
              <a:latin typeface="Georgia" panose="02040502050405020303" pitchFamily="18" charset="0"/>
              <a:ea typeface="Calibri" panose="020F0502020204030204" pitchFamily="34" charset="0"/>
              <a:cs typeface="Times New Roman" panose="02020603050405020304" pitchFamily="18" charset="0"/>
            </a:endParaRPr>
          </a:p>
          <a:p>
            <a:pPr marL="0" indent="0" algn="ctr">
              <a:lnSpc>
                <a:spcPct val="100000"/>
              </a:lnSpc>
              <a:spcBef>
                <a:spcPts val="0"/>
              </a:spcBef>
              <a:buNone/>
            </a:pPr>
            <a:r>
              <a:rPr lang="en-CA" sz="2200" i="1" cap="none" dirty="0">
                <a:effectLst/>
                <a:latin typeface="Georgia" panose="02040502050405020303" pitchFamily="18" charset="0"/>
                <a:ea typeface="Calibri" panose="020F0502020204030204" pitchFamily="34" charset="0"/>
                <a:cs typeface="Times New Roman" panose="02020603050405020304" pitchFamily="18" charset="0"/>
              </a:rPr>
              <a:t>Therapeutic Touch was effective in decreasing pain intensity and depressive attitudes and symptoms, as well as improving sleep quality.</a:t>
            </a:r>
          </a:p>
          <a:p>
            <a:pPr marL="0" indent="0" algn="ctr">
              <a:lnSpc>
                <a:spcPct val="100000"/>
              </a:lnSpc>
              <a:spcBef>
                <a:spcPts val="0"/>
              </a:spcBef>
              <a:buNone/>
            </a:pPr>
            <a:endParaRPr lang="en-CA" sz="2200" cap="none" dirty="0">
              <a:effectLst/>
              <a:latin typeface="Georgia" panose="02040502050405020303"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0131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7510B0-7189-41DA-AE7B-5A18C78076D9}"/>
              </a:ext>
            </a:extLst>
          </p:cNvPr>
          <p:cNvSpPr>
            <a:spLocks noGrp="1"/>
          </p:cNvSpPr>
          <p:nvPr>
            <p:ph type="title"/>
          </p:nvPr>
        </p:nvSpPr>
        <p:spPr/>
        <p:txBody>
          <a:bodyPr/>
          <a:lstStyle/>
          <a:p>
            <a:r>
              <a:rPr lang="en-CA" cap="none" dirty="0">
                <a:latin typeface="Georgia" panose="02040502050405020303" pitchFamily="18" charset="0"/>
              </a:rPr>
              <a:t>Where Is Therapeutic Touch Offered?</a:t>
            </a:r>
          </a:p>
        </p:txBody>
      </p:sp>
      <p:sp>
        <p:nvSpPr>
          <p:cNvPr id="3" name="Content Placeholder 2">
            <a:extLst>
              <a:ext uri="{FF2B5EF4-FFF2-40B4-BE49-F238E27FC236}">
                <a16:creationId xmlns="" xmlns:a16="http://schemas.microsoft.com/office/drawing/2014/main" id="{6094B9F8-C10D-457A-A2C6-ACE093AA22D4}"/>
              </a:ext>
            </a:extLst>
          </p:cNvPr>
          <p:cNvSpPr>
            <a:spLocks noGrp="1"/>
          </p:cNvSpPr>
          <p:nvPr>
            <p:ph sz="quarter" idx="13"/>
          </p:nvPr>
        </p:nvSpPr>
        <p:spPr>
          <a:xfrm>
            <a:off x="1736034" y="2011680"/>
            <a:ext cx="9541565" cy="4292301"/>
          </a:xfrm>
        </p:spPr>
        <p:txBody>
          <a:bodyPr>
            <a:normAutofit/>
          </a:bodyPr>
          <a:lstStyle/>
          <a:p>
            <a:pPr marL="0" indent="0">
              <a:lnSpc>
                <a:spcPct val="100000"/>
              </a:lnSpc>
              <a:spcBef>
                <a:spcPts val="0"/>
              </a:spcBef>
              <a:buNone/>
            </a:pPr>
            <a:r>
              <a:rPr lang="en-CA" cap="none" dirty="0">
                <a:latin typeface="Georgia" panose="02040502050405020303" pitchFamily="18" charset="0"/>
              </a:rPr>
              <a:t>Endorsed by Registered Nurses Association of Ontario – </a:t>
            </a:r>
          </a:p>
          <a:p>
            <a:pPr marL="0" indent="0">
              <a:lnSpc>
                <a:spcPct val="100000"/>
              </a:lnSpc>
              <a:spcBef>
                <a:spcPts val="0"/>
              </a:spcBef>
              <a:buNone/>
            </a:pPr>
            <a:r>
              <a:rPr lang="en-CA" cap="none" dirty="0">
                <a:latin typeface="Georgia" panose="02040502050405020303" pitchFamily="18" charset="0"/>
              </a:rPr>
              <a:t>	Complementary Therapies Nurses’ Interest Group</a:t>
            </a:r>
          </a:p>
          <a:p>
            <a:pPr marL="0" indent="0">
              <a:spcBef>
                <a:spcPts val="0"/>
              </a:spcBef>
              <a:buNone/>
            </a:pPr>
            <a:r>
              <a:rPr lang="en-CA" cap="none" dirty="0">
                <a:latin typeface="Georgia" panose="02040502050405020303" pitchFamily="18" charset="0"/>
              </a:rPr>
              <a:t>Health Care Facilities</a:t>
            </a:r>
          </a:p>
          <a:p>
            <a:pPr marL="457200" lvl="1" indent="0">
              <a:spcBef>
                <a:spcPts val="0"/>
              </a:spcBef>
              <a:buNone/>
            </a:pPr>
            <a:r>
              <a:rPr lang="en-CA" sz="1400" cap="none" dirty="0">
                <a:latin typeface="Georgia" panose="02040502050405020303" pitchFamily="18" charset="0"/>
              </a:rPr>
              <a:t>Hospital for Sick Children (Toronto)</a:t>
            </a:r>
          </a:p>
          <a:p>
            <a:pPr marL="457200" lvl="1" indent="0">
              <a:spcBef>
                <a:spcPts val="0"/>
              </a:spcBef>
              <a:buNone/>
            </a:pPr>
            <a:r>
              <a:rPr lang="en-CA" sz="1400" cap="none" dirty="0">
                <a:latin typeface="Georgia" panose="02040502050405020303" pitchFamily="18" charset="0"/>
              </a:rPr>
              <a:t>Wellspring Chinguacousy Cancer Support Centre (Brampton)</a:t>
            </a:r>
          </a:p>
          <a:p>
            <a:pPr marL="457200" lvl="1" indent="0">
              <a:spcBef>
                <a:spcPts val="0"/>
              </a:spcBef>
              <a:buNone/>
            </a:pPr>
            <a:r>
              <a:rPr lang="en-CA" sz="1400" cap="none" dirty="0">
                <a:latin typeface="Georgia" panose="02040502050405020303" pitchFamily="18" charset="0"/>
              </a:rPr>
              <a:t>Trilogy Retirement Home (Mississauga) </a:t>
            </a:r>
          </a:p>
          <a:p>
            <a:pPr marL="457200" lvl="1" indent="0">
              <a:spcBef>
                <a:spcPts val="0"/>
              </a:spcBef>
              <a:buNone/>
            </a:pPr>
            <a:r>
              <a:rPr lang="en-CA" sz="1400" cap="none" dirty="0">
                <a:latin typeface="Georgia" panose="02040502050405020303" pitchFamily="18" charset="0"/>
              </a:rPr>
              <a:t>Guelph General Hospital (Guelph)</a:t>
            </a:r>
          </a:p>
          <a:p>
            <a:pPr marL="0" indent="0">
              <a:spcBef>
                <a:spcPts val="0"/>
              </a:spcBef>
              <a:buNone/>
            </a:pPr>
            <a:r>
              <a:rPr lang="en-CA" cap="none" dirty="0">
                <a:latin typeface="Georgia" panose="02040502050405020303" pitchFamily="18" charset="0"/>
              </a:rPr>
              <a:t>Hospices/end of life care</a:t>
            </a:r>
          </a:p>
          <a:p>
            <a:pPr marL="457200" lvl="1" indent="0">
              <a:spcBef>
                <a:spcPts val="0"/>
              </a:spcBef>
              <a:buNone/>
            </a:pPr>
            <a:r>
              <a:rPr lang="en-CA" sz="1400" cap="none" dirty="0">
                <a:latin typeface="Georgia" panose="02040502050405020303" pitchFamily="18" charset="0"/>
              </a:rPr>
              <a:t>Bethell Hospice (Caledon) </a:t>
            </a:r>
          </a:p>
          <a:p>
            <a:pPr marL="457200" lvl="1" indent="0">
              <a:spcBef>
                <a:spcPts val="0"/>
              </a:spcBef>
              <a:buNone/>
            </a:pPr>
            <a:r>
              <a:rPr lang="en-CA" sz="1400" cap="none" dirty="0">
                <a:latin typeface="Georgia" panose="02040502050405020303" pitchFamily="18" charset="0"/>
              </a:rPr>
              <a:t>Heart House Hospice (Mississauga) </a:t>
            </a:r>
          </a:p>
          <a:p>
            <a:pPr marL="457200" lvl="1" indent="0">
              <a:spcBef>
                <a:spcPts val="0"/>
              </a:spcBef>
              <a:buNone/>
            </a:pPr>
            <a:r>
              <a:rPr lang="en-CA" sz="1400" cap="none" dirty="0">
                <a:latin typeface="Georgia" panose="02040502050405020303" pitchFamily="18" charset="0"/>
              </a:rPr>
              <a:t>Hospice Wellington (Guelph)</a:t>
            </a:r>
          </a:p>
          <a:p>
            <a:pPr marL="0" indent="0">
              <a:spcBef>
                <a:spcPts val="0"/>
              </a:spcBef>
              <a:buNone/>
            </a:pPr>
            <a:r>
              <a:rPr lang="en-CA" cap="none" dirty="0">
                <a:latin typeface="Georgia" panose="02040502050405020303" pitchFamily="18" charset="0"/>
              </a:rPr>
              <a:t>Taught by Recognized Teachers</a:t>
            </a:r>
          </a:p>
        </p:txBody>
      </p:sp>
      <p:pic>
        <p:nvPicPr>
          <p:cNvPr id="7" name="Picture 6" descr="Shape&#10;&#10;Description automatically generated">
            <a:extLst>
              <a:ext uri="{FF2B5EF4-FFF2-40B4-BE49-F238E27FC236}">
                <a16:creationId xmlns="" xmlns:a16="http://schemas.microsoft.com/office/drawing/2014/main" id="{A3BE1C98-B116-4307-AC5E-BE8B70C484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049096" y="2913906"/>
            <a:ext cx="1993806" cy="1729401"/>
          </a:xfrm>
          <a:prstGeom prst="rect">
            <a:avLst/>
          </a:prstGeom>
        </p:spPr>
      </p:pic>
      <p:sp>
        <p:nvSpPr>
          <p:cNvPr id="8" name="TextBox 7">
            <a:extLst>
              <a:ext uri="{FF2B5EF4-FFF2-40B4-BE49-F238E27FC236}">
                <a16:creationId xmlns="" xmlns:a16="http://schemas.microsoft.com/office/drawing/2014/main" id="{FF6513F2-DFA6-40D4-81A1-C73CA4A86271}"/>
              </a:ext>
            </a:extLst>
          </p:cNvPr>
          <p:cNvSpPr txBox="1"/>
          <p:nvPr/>
        </p:nvSpPr>
        <p:spPr>
          <a:xfrm>
            <a:off x="11734353" y="7232024"/>
            <a:ext cx="54938" cy="6463308"/>
          </a:xfrm>
          <a:prstGeom prst="rect">
            <a:avLst/>
          </a:prstGeom>
          <a:noFill/>
        </p:spPr>
        <p:txBody>
          <a:bodyPr wrap="square" rtlCol="0">
            <a:spAutoFit/>
          </a:bodyPr>
          <a:lstStyle/>
          <a:p>
            <a:r>
              <a:rPr lang="en-CA" sz="900">
                <a:hlinkClick r:id="rId4" tooltip="https://pngimg.com/download/691"/>
              </a:rPr>
              <a:t>This Photo</a:t>
            </a:r>
            <a:r>
              <a:rPr lang="en-CA" sz="900"/>
              <a:t> by Unknown Author is licensed under </a:t>
            </a:r>
            <a:r>
              <a:rPr lang="en-CA" sz="900">
                <a:hlinkClick r:id="rId4" tooltip="https://creativecommons.org/licenses/by-nc/3.0/"/>
              </a:rPr>
              <a:t>CC BY-NC</a:t>
            </a:r>
            <a:endParaRPr lang="en-CA" sz="900"/>
          </a:p>
        </p:txBody>
      </p:sp>
    </p:spTree>
    <p:extLst>
      <p:ext uri="{BB962C8B-B14F-4D97-AF65-F5344CB8AC3E}">
        <p14:creationId xmlns:p14="http://schemas.microsoft.com/office/powerpoint/2010/main" val="405369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59676"/>
          </a:xfrm>
        </p:spPr>
        <p:txBody>
          <a:bodyPr/>
          <a:lstStyle/>
          <a:p>
            <a:r>
              <a:rPr lang="en-CA" cap="none" dirty="0">
                <a:solidFill>
                  <a:prstClr val="black"/>
                </a:solidFill>
                <a:latin typeface="Georgia" panose="02040502050405020303" pitchFamily="18" charset="0"/>
              </a:rPr>
              <a:t>Sensing colour can support the energy field</a:t>
            </a:r>
            <a:endParaRPr lang="en-US" dirty="0"/>
          </a:p>
        </p:txBody>
      </p:sp>
      <p:sp>
        <p:nvSpPr>
          <p:cNvPr id="3" name="Content Placeholder 2"/>
          <p:cNvSpPr>
            <a:spLocks noGrp="1"/>
          </p:cNvSpPr>
          <p:nvPr>
            <p:ph sz="quarter" idx="13"/>
          </p:nvPr>
        </p:nvSpPr>
        <p:spPr>
          <a:xfrm>
            <a:off x="913774" y="1850315"/>
            <a:ext cx="10363826" cy="4378363"/>
          </a:xfrm>
        </p:spPr>
        <p:txBody>
          <a:bodyPr>
            <a:normAutofit lnSpcReduction="10000"/>
          </a:bodyPr>
          <a:lstStyle/>
          <a:p>
            <a:pPr marL="0" indent="0">
              <a:buNone/>
            </a:pPr>
            <a:r>
              <a:rPr lang="en-CA" b="1" cap="none" dirty="0">
                <a:latin typeface="Georgia" panose="02040502050405020303" pitchFamily="18" charset="0"/>
              </a:rPr>
              <a:t>Blue:    </a:t>
            </a:r>
            <a:r>
              <a:rPr lang="en-CA" i="1" cap="none" dirty="0">
                <a:latin typeface="Georgia" panose="02040502050405020303" pitchFamily="18" charset="0"/>
              </a:rPr>
              <a:t>                        </a:t>
            </a:r>
            <a:endParaRPr lang="en-CA"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r>
              <a:rPr lang="en-CA" b="1" cap="none" dirty="0">
                <a:latin typeface="Georgia" panose="02040502050405020303" pitchFamily="18" charset="0"/>
              </a:rPr>
              <a:t>Green</a:t>
            </a:r>
          </a:p>
          <a:p>
            <a:pPr marL="0" indent="0">
              <a:buNone/>
            </a:pPr>
            <a:endParaRPr lang="en-CA" b="1"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r>
              <a:rPr lang="en-CA" b="1" cap="none" dirty="0">
                <a:latin typeface="Georgia" panose="02040502050405020303" pitchFamily="18" charset="0"/>
              </a:rPr>
              <a:t>Yellow: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600" y="312350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2975" y="2256855"/>
            <a:ext cx="4123578" cy="10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600" y="1390202"/>
            <a:ext cx="2599961" cy="173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961" y="3638736"/>
            <a:ext cx="2715297" cy="181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2783" y="4866584"/>
            <a:ext cx="2640192" cy="176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7386" y="1777477"/>
            <a:ext cx="2791888" cy="186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6355" y="3915784"/>
            <a:ext cx="3685559" cy="168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58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80401" y="4584469"/>
            <a:ext cx="8689976" cy="1371599"/>
          </a:xfrm>
        </p:spPr>
        <p:txBody>
          <a:bodyPr>
            <a:normAutofit/>
          </a:bodyPr>
          <a:lstStyle/>
          <a:p>
            <a:r>
              <a:rPr lang="en-CA" sz="3600" cap="none" dirty="0" smtClean="0">
                <a:solidFill>
                  <a:srgbClr val="229EC0"/>
                </a:solidFill>
                <a:latin typeface="Georgia" panose="02040502050405020303" pitchFamily="18" charset="0"/>
                <a:ea typeface="Calibri"/>
                <a:cs typeface="Times New Roman"/>
              </a:rPr>
              <a:t>www.therapeutictouchontario.org</a:t>
            </a:r>
            <a:endParaRPr lang="en-US" sz="3600" dirty="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554" y="1432560"/>
            <a:ext cx="6977943" cy="2623996"/>
          </a:xfrm>
          <a:prstGeom prst="rect">
            <a:avLst/>
          </a:prstGeom>
        </p:spPr>
      </p:pic>
    </p:spTree>
    <p:extLst>
      <p:ext uri="{BB962C8B-B14F-4D97-AF65-F5344CB8AC3E}">
        <p14:creationId xmlns:p14="http://schemas.microsoft.com/office/powerpoint/2010/main" val="134380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A21A37-16F7-4A30-9BEB-9063F55AFBE1}"/>
              </a:ext>
            </a:extLst>
          </p:cNvPr>
          <p:cNvSpPr>
            <a:spLocks noGrp="1"/>
          </p:cNvSpPr>
          <p:nvPr>
            <p:ph sz="quarter" idx="13"/>
          </p:nvPr>
        </p:nvSpPr>
        <p:spPr>
          <a:xfrm>
            <a:off x="516367" y="2011680"/>
            <a:ext cx="11101891" cy="2631627"/>
          </a:xfrm>
        </p:spPr>
        <p:txBody>
          <a:bodyPr>
            <a:normAutofit/>
          </a:bodyPr>
          <a:lstStyle/>
          <a:p>
            <a:pPr marL="0" indent="0" algn="ctr">
              <a:lnSpc>
                <a:spcPct val="100000"/>
              </a:lnSpc>
              <a:spcBef>
                <a:spcPts val="600"/>
              </a:spcBef>
              <a:buNone/>
            </a:pPr>
            <a:r>
              <a:rPr lang="en-CA" sz="4000" cap="none" dirty="0">
                <a:latin typeface="Georgia" panose="02040502050405020303" pitchFamily="18" charset="0"/>
              </a:rPr>
              <a:t>‘Never say never, because limits, like fears, </a:t>
            </a:r>
          </a:p>
          <a:p>
            <a:pPr marL="0" indent="0" algn="ctr">
              <a:lnSpc>
                <a:spcPct val="100000"/>
              </a:lnSpc>
              <a:spcBef>
                <a:spcPts val="600"/>
              </a:spcBef>
              <a:buNone/>
            </a:pPr>
            <a:r>
              <a:rPr lang="en-CA" sz="4000" cap="none" dirty="0">
                <a:latin typeface="Georgia" panose="02040502050405020303" pitchFamily="18" charset="0"/>
              </a:rPr>
              <a:t>are often just an illusion.’   </a:t>
            </a:r>
          </a:p>
          <a:p>
            <a:pPr marL="0" indent="0" algn="ctr">
              <a:buNone/>
            </a:pPr>
            <a:r>
              <a:rPr lang="en-CA" sz="2800" cap="none" dirty="0">
                <a:latin typeface="Georgia" panose="02040502050405020303" pitchFamily="18" charset="0"/>
              </a:rPr>
              <a:t>Michael Jordan  </a:t>
            </a:r>
          </a:p>
        </p:txBody>
      </p:sp>
    </p:spTree>
    <p:extLst>
      <p:ext uri="{BB962C8B-B14F-4D97-AF65-F5344CB8AC3E}">
        <p14:creationId xmlns:p14="http://schemas.microsoft.com/office/powerpoint/2010/main" val="404304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546702-8DB1-4073-848E-96216338B695}"/>
              </a:ext>
            </a:extLst>
          </p:cNvPr>
          <p:cNvSpPr>
            <a:spLocks noGrp="1"/>
          </p:cNvSpPr>
          <p:nvPr>
            <p:ph type="title"/>
          </p:nvPr>
        </p:nvSpPr>
        <p:spPr>
          <a:xfrm>
            <a:off x="913775" y="618517"/>
            <a:ext cx="10364451" cy="1264071"/>
          </a:xfrm>
        </p:spPr>
        <p:txBody>
          <a:bodyPr>
            <a:normAutofit/>
          </a:bodyPr>
          <a:lstStyle/>
          <a:p>
            <a:pPr marL="0" indent="0"/>
            <a:r>
              <a:rPr lang="en-CA" sz="5400" cap="none" dirty="0">
                <a:latin typeface="Georgia" panose="02040502050405020303" pitchFamily="18" charset="0"/>
              </a:rPr>
              <a:t>Did you ever notice…?</a:t>
            </a:r>
          </a:p>
        </p:txBody>
      </p:sp>
      <p:pic>
        <p:nvPicPr>
          <p:cNvPr id="7" name="Picture 3">
            <a:extLst>
              <a:ext uri="{FF2B5EF4-FFF2-40B4-BE49-F238E27FC236}">
                <a16:creationId xmlns="" xmlns:a16="http://schemas.microsoft.com/office/drawing/2014/main" id="{1086EAC6-1965-4212-8C9D-0F8C35C15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102" y="1394848"/>
            <a:ext cx="4971795" cy="509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0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C8BBD9-C890-4C71-8EAB-7CFCBF30F089}"/>
              </a:ext>
            </a:extLst>
          </p:cNvPr>
          <p:cNvSpPr>
            <a:spLocks noGrp="1"/>
          </p:cNvSpPr>
          <p:nvPr>
            <p:ph type="title"/>
          </p:nvPr>
        </p:nvSpPr>
        <p:spPr/>
        <p:txBody>
          <a:bodyPr>
            <a:normAutofit/>
          </a:bodyPr>
          <a:lstStyle/>
          <a:p>
            <a:r>
              <a:rPr lang="en-CA" sz="6000" cap="none" dirty="0">
                <a:latin typeface="Georgia" panose="02040502050405020303" pitchFamily="18" charset="0"/>
              </a:rPr>
              <a:t>Thank You</a:t>
            </a:r>
          </a:p>
        </p:txBody>
      </p:sp>
      <p:sp>
        <p:nvSpPr>
          <p:cNvPr id="3" name="Content Placeholder 2">
            <a:extLst>
              <a:ext uri="{FF2B5EF4-FFF2-40B4-BE49-F238E27FC236}">
                <a16:creationId xmlns="" xmlns:a16="http://schemas.microsoft.com/office/drawing/2014/main" id="{82A21A37-16F7-4A30-9BEB-9063F55AFBE1}"/>
              </a:ext>
            </a:extLst>
          </p:cNvPr>
          <p:cNvSpPr>
            <a:spLocks noGrp="1"/>
          </p:cNvSpPr>
          <p:nvPr>
            <p:ph sz="quarter" idx="13"/>
          </p:nvPr>
        </p:nvSpPr>
        <p:spPr>
          <a:xfrm>
            <a:off x="516367" y="2011680"/>
            <a:ext cx="11101891" cy="3779520"/>
          </a:xfrm>
        </p:spPr>
        <p:txBody>
          <a:bodyPr>
            <a:normAutofit/>
          </a:bodyPr>
          <a:lstStyle/>
          <a:p>
            <a:pPr marL="0" indent="0" algn="ctr">
              <a:buNone/>
            </a:pPr>
            <a:endParaRPr lang="en-CA" sz="6000" cap="none" dirty="0">
              <a:latin typeface="Georgia" panose="02040502050405020303" pitchFamily="18" charset="0"/>
            </a:endParaRPr>
          </a:p>
          <a:p>
            <a:pPr marL="0" indent="0" algn="ctr">
              <a:buNone/>
            </a:pPr>
            <a:endParaRPr lang="en-CA" sz="3600" cap="none" dirty="0">
              <a:latin typeface="Georgia" panose="02040502050405020303" pitchFamily="18" charset="0"/>
            </a:endParaRPr>
          </a:p>
          <a:p>
            <a:pPr marL="0" indent="0" algn="ctr">
              <a:buNone/>
            </a:pPr>
            <a:endParaRPr lang="en-CA" sz="2800" cap="none" dirty="0">
              <a:latin typeface="Georgia" panose="02040502050405020303" pitchFamily="18" charset="0"/>
            </a:endParaRPr>
          </a:p>
          <a:p>
            <a:pPr marL="0" indent="0" algn="ctr">
              <a:buNone/>
            </a:pPr>
            <a:endParaRPr lang="en-CA" sz="2800" cap="none" dirty="0">
              <a:latin typeface="Georgia" panose="02040502050405020303"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775" y="2214694"/>
            <a:ext cx="6712450" cy="37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37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136" y="462580"/>
            <a:ext cx="7831568" cy="849854"/>
          </a:xfrm>
        </p:spPr>
        <p:txBody>
          <a:bodyPr>
            <a:normAutofit/>
          </a:bodyPr>
          <a:lstStyle/>
          <a:p>
            <a:r>
              <a:rPr lang="en-CA" sz="2400" cap="none" dirty="0">
                <a:solidFill>
                  <a:prstClr val="black"/>
                </a:solidFill>
                <a:latin typeface="Georgia" panose="02040502050405020303" pitchFamily="18" charset="0"/>
              </a:rPr>
              <a:t>What the Research Says</a:t>
            </a:r>
            <a:endParaRPr lang="en-US" sz="2400" dirty="0"/>
          </a:p>
        </p:txBody>
      </p:sp>
      <p:sp>
        <p:nvSpPr>
          <p:cNvPr id="3" name="Content Placeholder 2"/>
          <p:cNvSpPr>
            <a:spLocks noGrp="1"/>
          </p:cNvSpPr>
          <p:nvPr>
            <p:ph sz="quarter" idx="13"/>
          </p:nvPr>
        </p:nvSpPr>
        <p:spPr>
          <a:xfrm>
            <a:off x="484093" y="1226372"/>
            <a:ext cx="10994315" cy="5335793"/>
          </a:xfrm>
        </p:spPr>
        <p:txBody>
          <a:bodyPr>
            <a:normAutofit lnSpcReduction="10000"/>
          </a:bodyPr>
          <a:lstStyle/>
          <a:p>
            <a:pPr marL="0" indent="0">
              <a:spcBef>
                <a:spcPts val="0"/>
              </a:spcBef>
              <a:buNone/>
            </a:pPr>
            <a:r>
              <a:rPr lang="en-CA" sz="1600" u="sng" cap="none" dirty="0">
                <a:latin typeface="Georgia" panose="02040502050405020303" pitchFamily="18" charset="0"/>
              </a:rPr>
              <a:t>Cancer</a:t>
            </a:r>
          </a:p>
          <a:p>
            <a:pPr marL="0" indent="0">
              <a:buNone/>
            </a:pPr>
            <a:r>
              <a:rPr lang="en-CA" altLang="en-US" sz="1000" dirty="0" err="1">
                <a:latin typeface="Georgia" panose="02040502050405020303" pitchFamily="18" charset="0"/>
              </a:rPr>
              <a:t>Jhaveri</a:t>
            </a:r>
            <a:r>
              <a:rPr lang="en-CA" altLang="en-US" sz="1000" dirty="0">
                <a:latin typeface="Georgia" panose="02040502050405020303" pitchFamily="18" charset="0"/>
              </a:rPr>
              <a:t>, </a:t>
            </a:r>
            <a:r>
              <a:rPr lang="en-CA" altLang="en-US" sz="1000" dirty="0" err="1">
                <a:latin typeface="Georgia" panose="02040502050405020303" pitchFamily="18" charset="0"/>
              </a:rPr>
              <a:t>Ankur</a:t>
            </a:r>
            <a:r>
              <a:rPr lang="en-CA" altLang="en-US" sz="1000" dirty="0">
                <a:latin typeface="Georgia" panose="02040502050405020303" pitchFamily="18" charset="0"/>
              </a:rPr>
              <a:t>, Stephen Walsh, </a:t>
            </a:r>
            <a:r>
              <a:rPr lang="en-CA" altLang="en-US" sz="1000" dirty="0" err="1">
                <a:latin typeface="Georgia" panose="02040502050405020303" pitchFamily="18" charset="0"/>
              </a:rPr>
              <a:t>Yatzen</a:t>
            </a:r>
            <a:r>
              <a:rPr lang="en-CA" altLang="en-US" sz="1000" dirty="0">
                <a:latin typeface="Georgia" panose="02040502050405020303" pitchFamily="18" charset="0"/>
              </a:rPr>
              <a:t> Wang, </a:t>
            </a:r>
            <a:r>
              <a:rPr lang="en-CA" altLang="en-US" sz="1000" dirty="0" err="1">
                <a:latin typeface="Georgia" panose="02040502050405020303" pitchFamily="18" charset="0"/>
              </a:rPr>
              <a:t>MaryBeth</a:t>
            </a:r>
            <a:r>
              <a:rPr lang="en-CA" altLang="en-US" sz="1000" dirty="0">
                <a:latin typeface="Georgia" panose="02040502050405020303" pitchFamily="18" charset="0"/>
              </a:rPr>
              <a:t> McCarthy, Gloria </a:t>
            </a:r>
            <a:r>
              <a:rPr lang="en-CA" altLang="en-US" sz="1000" dirty="0" err="1">
                <a:latin typeface="Georgia" panose="02040502050405020303" pitchFamily="18" charset="0"/>
              </a:rPr>
              <a:t>Gronowicz</a:t>
            </a:r>
            <a:r>
              <a:rPr lang="en-CA" altLang="en-US" sz="1000" dirty="0">
                <a:latin typeface="Georgia" panose="02040502050405020303" pitchFamily="18" charset="0"/>
              </a:rPr>
              <a:t>. “Therapeutic Touch Affects DNA Synthesis and Mineralization of Human Osteoblasts in Culture.” </a:t>
            </a:r>
            <a:r>
              <a:rPr lang="en-CA" altLang="en-US" sz="1000" i="1" dirty="0">
                <a:latin typeface="Georgia" panose="02040502050405020303" pitchFamily="18" charset="0"/>
              </a:rPr>
              <a:t>Journal of Orthopaedic Research</a:t>
            </a:r>
            <a:r>
              <a:rPr lang="en-CA" altLang="en-US" sz="1000" dirty="0">
                <a:latin typeface="Georgia" panose="02040502050405020303" pitchFamily="18" charset="0"/>
              </a:rPr>
              <a:t> 26.11 (2008): 1541-1546. </a:t>
            </a:r>
            <a:r>
              <a:rPr lang="en-CA" altLang="en-US" sz="1000" dirty="0">
                <a:latin typeface="Georgia" panose="02040502050405020303" pitchFamily="18" charset="0"/>
                <a:hlinkClick r:id="rId3"/>
              </a:rPr>
              <a:t>http://www.ncbi.nlm.nih.gov/pubmed/18524012</a:t>
            </a:r>
            <a:endParaRPr lang="en-CA" altLang="en-US" sz="1000" dirty="0">
              <a:latin typeface="Georgia" panose="02040502050405020303" pitchFamily="18" charset="0"/>
            </a:endParaRPr>
          </a:p>
          <a:p>
            <a:pPr marL="0" indent="0">
              <a:buNone/>
            </a:pPr>
            <a:r>
              <a:rPr lang="en-CA" altLang="en-US" sz="1000" dirty="0">
                <a:solidFill>
                  <a:srgbClr val="229EC0"/>
                </a:solidFill>
                <a:latin typeface="Georgia" panose="02040502050405020303" pitchFamily="18" charset="0"/>
              </a:rPr>
              <a:t>In the cultures receiving TT growth of the bone building cells was enhanced while growth of the bone cancer cells was inhibited</a:t>
            </a:r>
            <a:r>
              <a:rPr lang="en-CA" altLang="en-US" sz="1200" dirty="0">
                <a:solidFill>
                  <a:srgbClr val="229EC0"/>
                </a:solidFill>
                <a:latin typeface="Georgia" panose="02040502050405020303" pitchFamily="18" charset="0"/>
              </a:rPr>
              <a:t>.</a:t>
            </a:r>
          </a:p>
          <a:p>
            <a:pPr marL="0" indent="0">
              <a:lnSpc>
                <a:spcPct val="100000"/>
              </a:lnSpc>
              <a:spcBef>
                <a:spcPts val="0"/>
              </a:spcBef>
              <a:buNone/>
            </a:pPr>
            <a:endParaRPr lang="en-CA" sz="1600" u="sng" cap="none" dirty="0">
              <a:latin typeface="Georgia" panose="02040502050405020303" pitchFamily="18" charset="0"/>
            </a:endParaRPr>
          </a:p>
          <a:p>
            <a:pPr marL="0" indent="0">
              <a:lnSpc>
                <a:spcPct val="100000"/>
              </a:lnSpc>
              <a:spcBef>
                <a:spcPts val="0"/>
              </a:spcBef>
              <a:buNone/>
            </a:pPr>
            <a:r>
              <a:rPr lang="en-CA" sz="1000" cap="none" dirty="0" err="1">
                <a:latin typeface="Georgia" panose="02040502050405020303" pitchFamily="18" charset="0"/>
              </a:rPr>
              <a:t>Aghabati</a:t>
            </a:r>
            <a:r>
              <a:rPr lang="en-CA" sz="1000" cap="none" dirty="0">
                <a:latin typeface="Georgia" panose="02040502050405020303" pitchFamily="18" charset="0"/>
              </a:rPr>
              <a:t>, </a:t>
            </a:r>
            <a:r>
              <a:rPr lang="en-CA" sz="1000" cap="none" dirty="0" err="1">
                <a:latin typeface="Georgia" panose="02040502050405020303" pitchFamily="18" charset="0"/>
              </a:rPr>
              <a:t>Nahid</a:t>
            </a:r>
            <a:r>
              <a:rPr lang="en-CA" sz="1000" cap="none" dirty="0">
                <a:latin typeface="Georgia" panose="02040502050405020303" pitchFamily="18" charset="0"/>
              </a:rPr>
              <a:t>, </a:t>
            </a:r>
            <a:r>
              <a:rPr lang="en-CA" sz="1000" cap="none" dirty="0" err="1">
                <a:latin typeface="Georgia" panose="02040502050405020303" pitchFamily="18" charset="0"/>
              </a:rPr>
              <a:t>Eesa</a:t>
            </a:r>
            <a:r>
              <a:rPr lang="en-CA" sz="1000" cap="none" dirty="0">
                <a:latin typeface="Georgia" panose="02040502050405020303" pitchFamily="18" charset="0"/>
              </a:rPr>
              <a:t> </a:t>
            </a:r>
            <a:r>
              <a:rPr lang="en-CA" sz="1000" cap="none" dirty="0" err="1">
                <a:latin typeface="Georgia" panose="02040502050405020303" pitchFamily="18" charset="0"/>
              </a:rPr>
              <a:t>Mohammadi</a:t>
            </a:r>
            <a:r>
              <a:rPr lang="en-CA" sz="1000" cap="none" dirty="0">
                <a:latin typeface="Georgia" panose="02040502050405020303" pitchFamily="18" charset="0"/>
              </a:rPr>
              <a:t> and Zahra </a:t>
            </a:r>
            <a:r>
              <a:rPr lang="en-CA" sz="1000" cap="none" dirty="0" err="1">
                <a:latin typeface="Georgia" panose="02040502050405020303" pitchFamily="18" charset="0"/>
              </a:rPr>
              <a:t>Esmaiel</a:t>
            </a:r>
            <a:r>
              <a:rPr lang="en-CA" sz="1000" cap="none" dirty="0">
                <a:latin typeface="Georgia" panose="02040502050405020303" pitchFamily="18" charset="0"/>
              </a:rPr>
              <a:t>. “The Effect of Therapeutic Touch on Pain and Fatigue of Cancer Patients Undergoing Chemotherapy.” </a:t>
            </a:r>
            <a:r>
              <a:rPr lang="en-CA" sz="1000" cap="none" dirty="0" err="1">
                <a:latin typeface="Georgia" panose="02040502050405020303" pitchFamily="18" charset="0"/>
              </a:rPr>
              <a:t>eCAM</a:t>
            </a:r>
            <a:r>
              <a:rPr lang="en-CA" sz="1000" cap="none" dirty="0">
                <a:latin typeface="Georgia" panose="02040502050405020303" pitchFamily="18" charset="0"/>
              </a:rPr>
              <a:t>  7. 3 (2010): 375-381. </a:t>
            </a:r>
            <a:r>
              <a:rPr lang="en-CA" sz="1000" cap="none" dirty="0">
                <a:latin typeface="Georgia" panose="02040502050405020303" pitchFamily="18" charset="0"/>
                <a:hlinkClick r:id="rId3"/>
              </a:rPr>
              <a:t>http://www.ncbi.nlm.nih.gov/pmc/articles/PMC2887328/?tool=pubmed</a:t>
            </a:r>
            <a:endParaRPr lang="en-CA" sz="1000" cap="none" dirty="0">
              <a:latin typeface="Georgia" panose="02040502050405020303" pitchFamily="18" charset="0"/>
            </a:endParaRPr>
          </a:p>
          <a:p>
            <a:pPr marL="0" indent="0">
              <a:spcBef>
                <a:spcPts val="0"/>
              </a:spcBef>
              <a:buNone/>
            </a:pPr>
            <a:endParaRPr lang="en-CA" sz="1000" cap="none" dirty="0">
              <a:latin typeface="Georgia" panose="02040502050405020303" pitchFamily="18" charset="0"/>
            </a:endParaRPr>
          </a:p>
          <a:p>
            <a:pPr marL="0" indent="0">
              <a:lnSpc>
                <a:spcPct val="100000"/>
              </a:lnSpc>
              <a:spcBef>
                <a:spcPts val="0"/>
              </a:spcBef>
              <a:buNone/>
            </a:pPr>
            <a:r>
              <a:rPr lang="en-CA" sz="1000" i="1" cap="none" dirty="0">
                <a:latin typeface="Georgia" panose="02040502050405020303" pitchFamily="18" charset="0"/>
              </a:rPr>
              <a:t>“To examine the effect of therapeutic touch (TT) on the pain and fatigue of the cancer patients undergoing chemotherapy ...  The TT(significant) was more effective in decreasing pain and fatigue of the cancer patients undergoing chemotherapy than the usual care group, while the placebo group indicated a decreasing trend in pain and fatigue scores compared with the usual care group”(375).</a:t>
            </a:r>
          </a:p>
          <a:p>
            <a:pPr marL="0" indent="0">
              <a:lnSpc>
                <a:spcPct val="100000"/>
              </a:lnSpc>
              <a:spcBef>
                <a:spcPts val="0"/>
              </a:spcBef>
              <a:buNone/>
            </a:pPr>
            <a:endParaRPr lang="en-CA" sz="1000" i="1" cap="none" dirty="0">
              <a:latin typeface="Georgia" panose="02040502050405020303" pitchFamily="18" charset="0"/>
            </a:endParaRPr>
          </a:p>
          <a:p>
            <a:pPr marL="0" indent="0">
              <a:lnSpc>
                <a:spcPct val="100000"/>
              </a:lnSpc>
              <a:spcBef>
                <a:spcPts val="0"/>
              </a:spcBef>
              <a:buNone/>
            </a:pPr>
            <a:r>
              <a:rPr lang="en-CA" sz="1600" u="sng" cap="none" dirty="0">
                <a:latin typeface="Georgia" panose="02040502050405020303" pitchFamily="18" charset="0"/>
              </a:rPr>
              <a:t>Reduction in Stress and Anxiety </a:t>
            </a:r>
          </a:p>
          <a:p>
            <a:pPr marL="0" indent="0">
              <a:lnSpc>
                <a:spcPct val="100000"/>
              </a:lnSpc>
              <a:spcBef>
                <a:spcPts val="0"/>
              </a:spcBef>
              <a:buNone/>
            </a:pPr>
            <a:r>
              <a:rPr lang="en-CA" sz="1000" cap="none" dirty="0">
                <a:latin typeface="Arial" panose="020B0604020202020204" pitchFamily="34" charset="0"/>
                <a:cs typeface="Arial" panose="020B0604020202020204" pitchFamily="34" charset="0"/>
              </a:rPr>
              <a:t>◊ </a:t>
            </a:r>
            <a:r>
              <a:rPr lang="en-CA" sz="1000" cap="none" dirty="0">
                <a:latin typeface="Georgia" panose="02040502050405020303" pitchFamily="18" charset="0"/>
                <a:cs typeface="Arial" panose="020B0604020202020204" pitchFamily="34" charset="0"/>
              </a:rPr>
              <a:t>K</a:t>
            </a:r>
            <a:r>
              <a:rPr lang="en-CA" sz="1000" cap="none" dirty="0">
                <a:latin typeface="Georgia" panose="02040502050405020303" pitchFamily="18" charset="0"/>
              </a:rPr>
              <a:t>ramer, N. A. (1990). Comparison of Therapeutic Touch and casual touch in stress reduction of hospitalized children. </a:t>
            </a:r>
            <a:r>
              <a:rPr lang="en-CA" sz="1000" i="1" cap="none" dirty="0">
                <a:latin typeface="Georgia" panose="02040502050405020303" pitchFamily="18" charset="0"/>
              </a:rPr>
              <a:t>Pediatric Nursing</a:t>
            </a:r>
            <a:r>
              <a:rPr lang="en-CA" sz="1000" cap="none" dirty="0">
                <a:latin typeface="Georgia" panose="02040502050405020303" pitchFamily="18" charset="0"/>
              </a:rPr>
              <a:t>, 16(5), 483-485. </a:t>
            </a:r>
          </a:p>
          <a:p>
            <a:pPr marL="0" indent="0">
              <a:lnSpc>
                <a:spcPct val="100000"/>
              </a:lnSpc>
              <a:spcBef>
                <a:spcPts val="0"/>
              </a:spcBef>
              <a:buNone/>
            </a:pPr>
            <a:r>
              <a:rPr lang="en-CA" sz="1000" cap="none" dirty="0">
                <a:latin typeface="Georgia" panose="02040502050405020303" pitchFamily="18" charset="0"/>
                <a:cs typeface="Arial" panose="020B0604020202020204" pitchFamily="34" charset="0"/>
              </a:rPr>
              <a:t>◊ </a:t>
            </a:r>
            <a:r>
              <a:rPr lang="en-CA" sz="1000" cap="none" dirty="0" err="1">
                <a:latin typeface="Georgia" panose="02040502050405020303" pitchFamily="18" charset="0"/>
                <a:cs typeface="Arial" panose="020B0604020202020204" pitchFamily="34" charset="0"/>
              </a:rPr>
              <a:t>Hawranik</a:t>
            </a:r>
            <a:r>
              <a:rPr lang="en-CA" sz="1000" cap="none" dirty="0">
                <a:latin typeface="Georgia" panose="02040502050405020303" pitchFamily="18" charset="0"/>
                <a:cs typeface="Arial" panose="020B0604020202020204" pitchFamily="34" charset="0"/>
              </a:rPr>
              <a:t>, Pamela, Pat Johnston and Judith </a:t>
            </a:r>
            <a:r>
              <a:rPr lang="en-CA" sz="1000" cap="none" dirty="0" err="1">
                <a:latin typeface="Georgia" panose="02040502050405020303" pitchFamily="18" charset="0"/>
                <a:cs typeface="Arial" panose="020B0604020202020204" pitchFamily="34" charset="0"/>
              </a:rPr>
              <a:t>Deatrich</a:t>
            </a:r>
            <a:r>
              <a:rPr lang="en-CA" sz="1000" cap="none" dirty="0">
                <a:latin typeface="Georgia" panose="02040502050405020303" pitchFamily="18" charset="0"/>
                <a:cs typeface="Arial" panose="020B0604020202020204" pitchFamily="34" charset="0"/>
              </a:rPr>
              <a:t>. “Therapeutic Touch and Agitation in Individuals with Alzheimer’s Disease.” </a:t>
            </a:r>
            <a:r>
              <a:rPr lang="en-CA" sz="1000" i="1" cap="none" dirty="0">
                <a:latin typeface="Georgia" panose="02040502050405020303" pitchFamily="18" charset="0"/>
                <a:cs typeface="Arial" panose="020B0604020202020204" pitchFamily="34" charset="0"/>
              </a:rPr>
              <a:t>Western Journal of Nursing Research </a:t>
            </a:r>
            <a:r>
              <a:rPr lang="en-CA" sz="1000" cap="none" dirty="0">
                <a:latin typeface="Georgia" panose="02040502050405020303" pitchFamily="18" charset="0"/>
                <a:cs typeface="Arial" panose="020B0604020202020204" pitchFamily="34" charset="0"/>
              </a:rPr>
              <a:t>30.4 (2008): 417-434. Print. </a:t>
            </a:r>
          </a:p>
          <a:p>
            <a:pPr marL="0" indent="0">
              <a:lnSpc>
                <a:spcPct val="100000"/>
              </a:lnSpc>
              <a:spcBef>
                <a:spcPts val="0"/>
              </a:spcBef>
              <a:buNone/>
            </a:pPr>
            <a:endParaRPr lang="en-CA" sz="1000" cap="none" dirty="0">
              <a:latin typeface="Georgia" panose="02040502050405020303" pitchFamily="18" charset="0"/>
              <a:cs typeface="Arial" panose="020B0604020202020204" pitchFamily="34" charset="0"/>
            </a:endParaRPr>
          </a:p>
          <a:p>
            <a:pPr marL="0" indent="0">
              <a:lnSpc>
                <a:spcPct val="100000"/>
              </a:lnSpc>
              <a:spcBef>
                <a:spcPts val="0"/>
              </a:spcBef>
              <a:buNone/>
            </a:pPr>
            <a:r>
              <a:rPr lang="en-CA" sz="1600" u="sng" cap="none" dirty="0">
                <a:latin typeface="Georgia" panose="02040502050405020303" pitchFamily="18" charset="0"/>
              </a:rPr>
              <a:t>Improves Sleep</a:t>
            </a:r>
          </a:p>
          <a:p>
            <a:pPr marL="0" indent="0">
              <a:lnSpc>
                <a:spcPct val="100000"/>
              </a:lnSpc>
              <a:spcBef>
                <a:spcPts val="0"/>
              </a:spcBef>
              <a:buNone/>
            </a:pPr>
            <a:r>
              <a:rPr lang="en-CA" sz="1100" cap="none" dirty="0">
                <a:latin typeface="Georgia" panose="02040502050405020303" pitchFamily="18" charset="0"/>
                <a:cs typeface="Arial" panose="020B0604020202020204" pitchFamily="34" charset="0"/>
              </a:rPr>
              <a:t>◊ Braun, C., Layton, J., &amp; Braun, J. (1986). “Therapeutic Touch improves residents' sleep.”   </a:t>
            </a:r>
            <a:r>
              <a:rPr lang="en-CA" sz="1100" i="1" cap="none" dirty="0">
                <a:latin typeface="Georgia" panose="02040502050405020303" pitchFamily="18" charset="0"/>
                <a:cs typeface="Arial" panose="020B0604020202020204" pitchFamily="34" charset="0"/>
              </a:rPr>
              <a:t>American Health Care Association Journal</a:t>
            </a:r>
            <a:r>
              <a:rPr lang="en-CA" sz="1100" cap="none" dirty="0">
                <a:latin typeface="Georgia" panose="02040502050405020303" pitchFamily="18" charset="0"/>
                <a:cs typeface="Arial" panose="020B0604020202020204" pitchFamily="34" charset="0"/>
              </a:rPr>
              <a:t>, 12(1), 48-49. </a:t>
            </a:r>
          </a:p>
          <a:p>
            <a:pPr marL="0" indent="0">
              <a:lnSpc>
                <a:spcPct val="100000"/>
              </a:lnSpc>
              <a:spcBef>
                <a:spcPts val="0"/>
              </a:spcBef>
              <a:buNone/>
            </a:pPr>
            <a:endParaRPr lang="en-CA" sz="1100" cap="none" dirty="0">
              <a:latin typeface="Georgia" panose="02040502050405020303" pitchFamily="18" charset="0"/>
            </a:endParaRPr>
          </a:p>
          <a:p>
            <a:pPr marL="0" indent="0">
              <a:spcBef>
                <a:spcPts val="0"/>
              </a:spcBef>
              <a:buNone/>
            </a:pPr>
            <a:r>
              <a:rPr lang="en-CA" sz="1600" u="sng" cap="none" dirty="0">
                <a:latin typeface="Georgia" panose="02040502050405020303" pitchFamily="18" charset="0"/>
              </a:rPr>
              <a:t>Efficacy</a:t>
            </a:r>
          </a:p>
          <a:p>
            <a:pPr marL="0" indent="0">
              <a:spcBef>
                <a:spcPts val="0"/>
              </a:spcBef>
              <a:buNone/>
            </a:pPr>
            <a:r>
              <a:rPr lang="en-CA" sz="1200" cap="none" dirty="0" err="1">
                <a:latin typeface="Georgia" panose="02040502050405020303" pitchFamily="18" charset="0"/>
              </a:rPr>
              <a:t>Newshan</a:t>
            </a:r>
            <a:r>
              <a:rPr lang="en-CA" sz="1200" cap="none" dirty="0">
                <a:latin typeface="Georgia" panose="02040502050405020303" pitchFamily="18" charset="0"/>
              </a:rPr>
              <a:t>, Gayle and Dona Schuller-</a:t>
            </a:r>
            <a:r>
              <a:rPr lang="en-CA" sz="1200" cap="none" dirty="0" err="1">
                <a:latin typeface="Georgia" panose="02040502050405020303" pitchFamily="18" charset="0"/>
              </a:rPr>
              <a:t>Civitella</a:t>
            </a:r>
            <a:r>
              <a:rPr lang="en-CA" sz="1200" cap="none" dirty="0">
                <a:latin typeface="Georgia" panose="02040502050405020303" pitchFamily="18" charset="0"/>
              </a:rPr>
              <a:t>. “Large Clinical Study Shows Value of Therapeutic Touch Programs.” Holistic Nursing Practice 17. 4 (2003): 189-192. </a:t>
            </a:r>
            <a:r>
              <a:rPr lang="en-CA" sz="1200" cap="none" dirty="0">
                <a:latin typeface="Georgia" panose="02040502050405020303" pitchFamily="18" charset="0"/>
                <a:hlinkClick r:id="rId3"/>
              </a:rPr>
              <a:t>http://www.ncbi.nlm.nih.gov/pubmed/12889546</a:t>
            </a:r>
            <a:r>
              <a:rPr lang="en-CA" sz="1200" cap="none" dirty="0">
                <a:latin typeface="Georgia" panose="02040502050405020303" pitchFamily="18" charset="0"/>
              </a:rPr>
              <a:t> </a:t>
            </a:r>
          </a:p>
          <a:p>
            <a:pPr marL="0" indent="0">
              <a:spcBef>
                <a:spcPts val="0"/>
              </a:spcBef>
              <a:buNone/>
            </a:pPr>
            <a:r>
              <a:rPr lang="en-CA" sz="1200" i="1" cap="none" dirty="0">
                <a:latin typeface="Georgia" panose="02040502050405020303" pitchFamily="18" charset="0"/>
              </a:rPr>
              <a:t>Representing the largest published sample size of therapeutic touch (TT) outcomes to date, data from this continuous quality improvement (CQI) clinical study suggest that TT, when provided in the clinical setting promotes comfort, calmness, and well-being among hospitalized patients. In addition, patients are highly satisfied with TT.  The newly developed Patient Satisfaction Survey and TT Performance Improvement Tool provide an effective means by which to evaluate a TT program” (189).</a:t>
            </a:r>
          </a:p>
          <a:p>
            <a:endParaRPr lang="en-US" dirty="0"/>
          </a:p>
        </p:txBody>
      </p:sp>
    </p:spTree>
    <p:extLst>
      <p:ext uri="{BB962C8B-B14F-4D97-AF65-F5344CB8AC3E}">
        <p14:creationId xmlns:p14="http://schemas.microsoft.com/office/powerpoint/2010/main" val="133307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546702-8DB1-4073-848E-96216338B695}"/>
              </a:ext>
            </a:extLst>
          </p:cNvPr>
          <p:cNvSpPr>
            <a:spLocks noGrp="1"/>
          </p:cNvSpPr>
          <p:nvPr>
            <p:ph type="title"/>
          </p:nvPr>
        </p:nvSpPr>
        <p:spPr>
          <a:xfrm>
            <a:off x="913775" y="618517"/>
            <a:ext cx="10364451" cy="1264071"/>
          </a:xfrm>
        </p:spPr>
        <p:txBody>
          <a:bodyPr>
            <a:normAutofit/>
          </a:bodyPr>
          <a:lstStyle/>
          <a:p>
            <a:pPr marL="0" indent="0"/>
            <a:r>
              <a:rPr lang="en-CA" sz="5400" cap="none" dirty="0">
                <a:latin typeface="Georgia" panose="02040502050405020303" pitchFamily="18" charset="0"/>
              </a:rPr>
              <a:t>Did you ever notice…?</a:t>
            </a:r>
          </a:p>
        </p:txBody>
      </p:sp>
      <p:sp>
        <p:nvSpPr>
          <p:cNvPr id="4" name="Content Placeholder 3"/>
          <p:cNvSpPr>
            <a:spLocks noGrp="1"/>
          </p:cNvSpPr>
          <p:nvPr>
            <p:ph sz="quarter" idx="13"/>
          </p:nvPr>
        </p:nvSpPr>
        <p:spPr>
          <a:xfrm>
            <a:off x="913774" y="1999280"/>
            <a:ext cx="10363826" cy="2510909"/>
          </a:xfrm>
        </p:spPr>
        <p:txBody>
          <a:bodyPr>
            <a:normAutofit/>
          </a:bodyPr>
          <a:lstStyle/>
          <a:p>
            <a:pPr marL="0" indent="0" algn="ctr">
              <a:buNone/>
            </a:pPr>
            <a:r>
              <a:rPr lang="en-US" sz="2400" cap="none" dirty="0">
                <a:latin typeface="Georgia" panose="02040502050405020303" pitchFamily="18" charset="0"/>
              </a:rPr>
              <a:t>S0re Muscles   </a:t>
            </a:r>
          </a:p>
          <a:p>
            <a:pPr marL="0" indent="0" algn="ctr">
              <a:buNone/>
            </a:pPr>
            <a:r>
              <a:rPr lang="en-US" sz="2400" cap="none" dirty="0">
                <a:latin typeface="Georgia" panose="02040502050405020303" pitchFamily="18" charset="0"/>
              </a:rPr>
              <a:t>Tension                                                  Headaches      </a:t>
            </a:r>
          </a:p>
          <a:p>
            <a:pPr marL="0" indent="0" algn="ctr">
              <a:buNone/>
            </a:pPr>
            <a:r>
              <a:rPr lang="en-US" sz="2400" cap="none" dirty="0">
                <a:latin typeface="Georgia" panose="02040502050405020303" pitchFamily="18" charset="0"/>
              </a:rPr>
              <a:t>Stomach Upset</a:t>
            </a:r>
          </a:p>
          <a:p>
            <a:pPr marL="0" indent="0" algn="ctr">
              <a:buNone/>
            </a:pPr>
            <a:endParaRPr lang="en-US" sz="3200" b="1" dirty="0">
              <a:latin typeface="Georgia" panose="02040502050405020303" pitchFamily="18" charset="0"/>
            </a:endParaRPr>
          </a:p>
        </p:txBody>
      </p:sp>
      <p:sp>
        <p:nvSpPr>
          <p:cNvPr id="5" name="TextBox 4">
            <a:extLst>
              <a:ext uri="{FF2B5EF4-FFF2-40B4-BE49-F238E27FC236}">
                <a16:creationId xmlns="" xmlns:a16="http://schemas.microsoft.com/office/drawing/2014/main" id="{5EDCE75C-A1DF-4803-9764-C96BE0AF78EC}"/>
              </a:ext>
            </a:extLst>
          </p:cNvPr>
          <p:cNvSpPr txBox="1"/>
          <p:nvPr/>
        </p:nvSpPr>
        <p:spPr>
          <a:xfrm>
            <a:off x="913774" y="4190583"/>
            <a:ext cx="10364452" cy="1754326"/>
          </a:xfrm>
          <a:prstGeom prst="rect">
            <a:avLst/>
          </a:prstGeom>
          <a:noFill/>
        </p:spPr>
        <p:txBody>
          <a:bodyPr wrap="square" rtlCol="0">
            <a:spAutoFit/>
          </a:bodyPr>
          <a:lstStyle/>
          <a:p>
            <a:pPr marL="0" indent="0" algn="ctr">
              <a:buNone/>
            </a:pPr>
            <a:r>
              <a:rPr lang="en-US" sz="2400" b="1" dirty="0">
                <a:latin typeface="Georgia" panose="02040502050405020303" pitchFamily="18" charset="0"/>
              </a:rPr>
              <a:t>Or</a:t>
            </a:r>
          </a:p>
          <a:p>
            <a:pPr marL="0" indent="0" algn="ctr">
              <a:buNone/>
            </a:pPr>
            <a:endParaRPr lang="en-US" sz="1800" dirty="0">
              <a:latin typeface="Georgia" panose="02040502050405020303" pitchFamily="18" charset="0"/>
            </a:endParaRPr>
          </a:p>
          <a:p>
            <a:pPr marL="0" indent="0" algn="ctr">
              <a:buNone/>
            </a:pPr>
            <a:r>
              <a:rPr lang="en-US" sz="2400" dirty="0">
                <a:latin typeface="Georgia" panose="02040502050405020303" pitchFamily="18" charset="0"/>
              </a:rPr>
              <a:t>Comfortable</a:t>
            </a:r>
          </a:p>
          <a:p>
            <a:pPr marL="0" indent="0" algn="ctr">
              <a:buNone/>
            </a:pPr>
            <a:r>
              <a:rPr lang="en-US" sz="2400" dirty="0">
                <a:latin typeface="Georgia" panose="02040502050405020303" pitchFamily="18" charset="0"/>
              </a:rPr>
              <a:t>Calm                                Relaxed</a:t>
            </a:r>
          </a:p>
          <a:p>
            <a:pPr marL="0" indent="0" algn="ctr">
              <a:buNone/>
            </a:pPr>
            <a:r>
              <a:rPr lang="en-US" dirty="0">
                <a:latin typeface="Georgia" panose="02040502050405020303" pitchFamily="18" charset="0"/>
              </a:rPr>
              <a:t>                              </a:t>
            </a:r>
          </a:p>
        </p:txBody>
      </p:sp>
    </p:spTree>
    <p:extLst>
      <p:ext uri="{BB962C8B-B14F-4D97-AF65-F5344CB8AC3E}">
        <p14:creationId xmlns:p14="http://schemas.microsoft.com/office/powerpoint/2010/main" val="353670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15113-26BB-4D62-AD85-228240E91696}"/>
              </a:ext>
            </a:extLst>
          </p:cNvPr>
          <p:cNvSpPr>
            <a:spLocks noGrp="1"/>
          </p:cNvSpPr>
          <p:nvPr>
            <p:ph type="title"/>
          </p:nvPr>
        </p:nvSpPr>
        <p:spPr/>
        <p:txBody>
          <a:bodyPr>
            <a:normAutofit/>
          </a:bodyPr>
          <a:lstStyle/>
          <a:p>
            <a:r>
              <a:rPr lang="en-CA" sz="4800" i="1" cap="none" dirty="0">
                <a:latin typeface="Georgia" panose="02040502050405020303" pitchFamily="18" charset="0"/>
              </a:rPr>
              <a:t>Take a Moment</a:t>
            </a:r>
          </a:p>
        </p:txBody>
      </p:sp>
      <p:pic>
        <p:nvPicPr>
          <p:cNvPr id="16" name="Content Placeholder 15">
            <a:extLst>
              <a:ext uri="{FF2B5EF4-FFF2-40B4-BE49-F238E27FC236}">
                <a16:creationId xmlns="" xmlns:a16="http://schemas.microsoft.com/office/drawing/2014/main" id="{59B5EA9C-3ACC-40D0-9F89-91BB6794F168}"/>
              </a:ext>
            </a:extLst>
          </p:cNvPr>
          <p:cNvPicPr>
            <a:picLocks noGrp="1" noChangeAspect="1"/>
          </p:cNvPicPr>
          <p:nvPr>
            <p:ph sz="quarter" idx="13"/>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732443" y="1775791"/>
            <a:ext cx="6983310" cy="5021726"/>
          </a:xfrm>
        </p:spPr>
      </p:pic>
      <p:sp>
        <p:nvSpPr>
          <p:cNvPr id="17" name="TextBox 16">
            <a:extLst>
              <a:ext uri="{FF2B5EF4-FFF2-40B4-BE49-F238E27FC236}">
                <a16:creationId xmlns="" xmlns:a16="http://schemas.microsoft.com/office/drawing/2014/main" id="{577D1CD4-4506-42C8-AF9A-A31A7ABEB8C1}"/>
              </a:ext>
            </a:extLst>
          </p:cNvPr>
          <p:cNvSpPr txBox="1"/>
          <p:nvPr/>
        </p:nvSpPr>
        <p:spPr>
          <a:xfrm>
            <a:off x="3104607" y="6182475"/>
            <a:ext cx="5647164" cy="234831"/>
          </a:xfrm>
          <a:prstGeom prst="rect">
            <a:avLst/>
          </a:prstGeom>
          <a:noFill/>
        </p:spPr>
        <p:txBody>
          <a:bodyPr wrap="square" rtlCol="0">
            <a:spAutoFit/>
          </a:bodyPr>
          <a:lstStyle/>
          <a:p>
            <a:r>
              <a:rPr lang="en-CA" sz="900">
                <a:hlinkClick r:id="rId4" tooltip="http://worddreams.wordpress.com/2011/07/08/how-to-describe-a-landscape/"/>
              </a:rPr>
              <a:t>This Photo</a:t>
            </a:r>
            <a:r>
              <a:rPr lang="en-CA" sz="900"/>
              <a:t> by Unknown Author is licensed under </a:t>
            </a:r>
            <a:r>
              <a:rPr lang="en-CA" sz="900">
                <a:hlinkClick r:id="rId5" tooltip="https://creativecommons.org/licenses/by-nc-sa/3.0/"/>
              </a:rPr>
              <a:t>CC BY-SA-NC</a:t>
            </a:r>
            <a:endParaRPr lang="en-CA" sz="900"/>
          </a:p>
        </p:txBody>
      </p:sp>
    </p:spTree>
    <p:extLst>
      <p:ext uri="{BB962C8B-B14F-4D97-AF65-F5344CB8AC3E}">
        <p14:creationId xmlns:p14="http://schemas.microsoft.com/office/powerpoint/2010/main" val="90233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D7CC92-BFEC-4224-B77B-622E1F84EBB4}"/>
              </a:ext>
            </a:extLst>
          </p:cNvPr>
          <p:cNvSpPr>
            <a:spLocks noGrp="1"/>
          </p:cNvSpPr>
          <p:nvPr>
            <p:ph type="title"/>
          </p:nvPr>
        </p:nvSpPr>
        <p:spPr/>
        <p:txBody>
          <a:bodyPr/>
          <a:lstStyle/>
          <a:p>
            <a:r>
              <a:rPr lang="en-CA" cap="none" dirty="0">
                <a:latin typeface="Georgia" panose="02040502050405020303" pitchFamily="18" charset="0"/>
              </a:rPr>
              <a:t>What Complementary Therapies Do You Use?</a:t>
            </a:r>
          </a:p>
        </p:txBody>
      </p:sp>
      <p:sp>
        <p:nvSpPr>
          <p:cNvPr id="3" name="Content Placeholder 2">
            <a:extLst>
              <a:ext uri="{FF2B5EF4-FFF2-40B4-BE49-F238E27FC236}">
                <a16:creationId xmlns="" xmlns:a16="http://schemas.microsoft.com/office/drawing/2014/main" id="{E0797542-ABE3-4017-8CF1-609DA9887F0A}"/>
              </a:ext>
            </a:extLst>
          </p:cNvPr>
          <p:cNvSpPr>
            <a:spLocks noGrp="1"/>
          </p:cNvSpPr>
          <p:nvPr>
            <p:ph sz="quarter" idx="13"/>
          </p:nvPr>
        </p:nvSpPr>
        <p:spPr>
          <a:xfrm>
            <a:off x="2266035" y="2214694"/>
            <a:ext cx="3173870" cy="3424107"/>
          </a:xfrm>
        </p:spPr>
        <p:txBody>
          <a:bodyPr>
            <a:normAutofit/>
          </a:bodyPr>
          <a:lstStyle/>
          <a:p>
            <a:pPr marL="0" indent="0">
              <a:buNone/>
            </a:pPr>
            <a:r>
              <a:rPr lang="en-CA" sz="2800" cap="none" dirty="0">
                <a:latin typeface="Georgia" panose="02040502050405020303" pitchFamily="18" charset="0"/>
              </a:rPr>
              <a:t>Yoga</a:t>
            </a:r>
          </a:p>
          <a:p>
            <a:pPr marL="0" indent="0">
              <a:buNone/>
            </a:pPr>
            <a:r>
              <a:rPr lang="en-CA" sz="2800" cap="none" dirty="0">
                <a:latin typeface="Georgia" panose="02040502050405020303" pitchFamily="18" charset="0"/>
              </a:rPr>
              <a:t>Massage</a:t>
            </a:r>
          </a:p>
          <a:p>
            <a:pPr marL="0" indent="0">
              <a:buNone/>
            </a:pPr>
            <a:r>
              <a:rPr lang="en-CA" sz="2800" cap="none" dirty="0">
                <a:latin typeface="Georgia" panose="02040502050405020303" pitchFamily="18" charset="0"/>
              </a:rPr>
              <a:t>Acupuncture</a:t>
            </a:r>
          </a:p>
          <a:p>
            <a:pPr marL="0" indent="0">
              <a:buNone/>
            </a:pPr>
            <a:r>
              <a:rPr lang="en-CA" sz="2800" cap="none" dirty="0">
                <a:latin typeface="Georgia" panose="02040502050405020303" pitchFamily="18" charset="0"/>
              </a:rPr>
              <a:t>Visualization</a:t>
            </a:r>
          </a:p>
          <a:p>
            <a:pPr marL="0" indent="0">
              <a:buNone/>
            </a:pPr>
            <a:r>
              <a:rPr lang="en-CA" sz="2800" cap="none" dirty="0">
                <a:latin typeface="Georgia" panose="02040502050405020303" pitchFamily="18" charset="0"/>
              </a:rPr>
              <a:t>Reiki </a:t>
            </a:r>
          </a:p>
        </p:txBody>
      </p:sp>
      <p:sp>
        <p:nvSpPr>
          <p:cNvPr id="4" name="Content Placeholder 2">
            <a:extLst>
              <a:ext uri="{FF2B5EF4-FFF2-40B4-BE49-F238E27FC236}">
                <a16:creationId xmlns="" xmlns:a16="http://schemas.microsoft.com/office/drawing/2014/main" id="{5392D6FA-D7D9-45B3-9386-BAB8ED5043DE}"/>
              </a:ext>
            </a:extLst>
          </p:cNvPr>
          <p:cNvSpPr txBox="1">
            <a:spLocks/>
          </p:cNvSpPr>
          <p:nvPr/>
        </p:nvSpPr>
        <p:spPr>
          <a:xfrm>
            <a:off x="6752095" y="2214693"/>
            <a:ext cx="3173870"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CA" sz="2800" cap="none" dirty="0">
                <a:latin typeface="Georgia" panose="02040502050405020303" pitchFamily="18" charset="0"/>
              </a:rPr>
              <a:t>Walk in nature</a:t>
            </a:r>
          </a:p>
          <a:p>
            <a:pPr marL="0" indent="0">
              <a:buFont typeface="Arial" panose="020B0604020202020204" pitchFamily="34" charset="0"/>
              <a:buNone/>
            </a:pPr>
            <a:r>
              <a:rPr lang="en-CA" sz="2800" cap="none" dirty="0">
                <a:latin typeface="Georgia" panose="02040502050405020303" pitchFamily="18" charset="0"/>
              </a:rPr>
              <a:t>Music</a:t>
            </a:r>
          </a:p>
          <a:p>
            <a:pPr marL="0" indent="0">
              <a:buFont typeface="Arial" panose="020B0604020202020204" pitchFamily="34" charset="0"/>
              <a:buNone/>
            </a:pPr>
            <a:r>
              <a:rPr lang="en-CA" sz="2800" cap="none" dirty="0">
                <a:latin typeface="Georgia" panose="02040502050405020303" pitchFamily="18" charset="0"/>
              </a:rPr>
              <a:t>Paint </a:t>
            </a:r>
          </a:p>
          <a:p>
            <a:pPr marL="0" indent="0">
              <a:buFont typeface="Arial" panose="020B0604020202020204" pitchFamily="34" charset="0"/>
              <a:buNone/>
            </a:pPr>
            <a:r>
              <a:rPr lang="en-CA" sz="2800" cap="none" dirty="0">
                <a:latin typeface="Georgia" panose="02040502050405020303" pitchFamily="18" charset="0"/>
              </a:rPr>
              <a:t>Exercise</a:t>
            </a:r>
          </a:p>
          <a:p>
            <a:pPr marL="0" indent="0">
              <a:buFont typeface="Arial" panose="020B0604020202020204" pitchFamily="34" charset="0"/>
              <a:buNone/>
            </a:pPr>
            <a:r>
              <a:rPr lang="en-CA" sz="2800" cap="none" dirty="0">
                <a:latin typeface="Georgia" panose="02040502050405020303" pitchFamily="18" charset="0"/>
              </a:rPr>
              <a:t>Nutrition </a:t>
            </a:r>
          </a:p>
        </p:txBody>
      </p:sp>
    </p:spTree>
    <p:extLst>
      <p:ext uri="{BB962C8B-B14F-4D97-AF65-F5344CB8AC3E}">
        <p14:creationId xmlns:p14="http://schemas.microsoft.com/office/powerpoint/2010/main" val="84250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B48AB4-DDFE-44B0-BD5D-E0BF66E322BE}"/>
              </a:ext>
            </a:extLst>
          </p:cNvPr>
          <p:cNvSpPr>
            <a:spLocks noGrp="1"/>
          </p:cNvSpPr>
          <p:nvPr>
            <p:ph type="title"/>
          </p:nvPr>
        </p:nvSpPr>
        <p:spPr/>
        <p:txBody>
          <a:bodyPr>
            <a:normAutofit/>
          </a:bodyPr>
          <a:lstStyle/>
          <a:p>
            <a:r>
              <a:rPr lang="en-CA" sz="4800" b="1" i="1" cap="none" dirty="0">
                <a:latin typeface="Georgia" panose="02040502050405020303" pitchFamily="18" charset="0"/>
              </a:rPr>
              <a:t>Time to play</a:t>
            </a:r>
          </a:p>
        </p:txBody>
      </p:sp>
      <p:sp>
        <p:nvSpPr>
          <p:cNvPr id="3" name="Content Placeholder 2">
            <a:extLst>
              <a:ext uri="{FF2B5EF4-FFF2-40B4-BE49-F238E27FC236}">
                <a16:creationId xmlns="" xmlns:a16="http://schemas.microsoft.com/office/drawing/2014/main" id="{E2643A4A-93C1-4240-BE5C-D845652EF8CD}"/>
              </a:ext>
            </a:extLst>
          </p:cNvPr>
          <p:cNvSpPr>
            <a:spLocks noGrp="1"/>
          </p:cNvSpPr>
          <p:nvPr>
            <p:ph sz="quarter" idx="13"/>
          </p:nvPr>
        </p:nvSpPr>
        <p:spPr/>
        <p:txBody>
          <a:bodyPr>
            <a:normAutofit/>
          </a:bodyPr>
          <a:lstStyle/>
          <a:p>
            <a:pPr marL="0" indent="0" algn="ctr">
              <a:spcBef>
                <a:spcPts val="0"/>
              </a:spcBef>
              <a:buNone/>
            </a:pPr>
            <a:r>
              <a:rPr lang="en-CA" sz="3200" cap="none" dirty="0">
                <a:latin typeface="Georgia" panose="02040502050405020303" pitchFamily="18" charset="0"/>
              </a:rPr>
              <a:t>“We don’t stop at our skin”</a:t>
            </a:r>
          </a:p>
          <a:p>
            <a:pPr marL="0" indent="0">
              <a:spcBef>
                <a:spcPts val="0"/>
              </a:spcBef>
              <a:buNone/>
            </a:pPr>
            <a:r>
              <a:rPr lang="en-CA" cap="none" dirty="0">
                <a:latin typeface="Georgia" panose="02040502050405020303" pitchFamily="18" charset="0"/>
              </a:rPr>
              <a:t>						Dolores Krieger</a:t>
            </a:r>
          </a:p>
        </p:txBody>
      </p:sp>
      <p:pic>
        <p:nvPicPr>
          <p:cNvPr id="10" name="Picture 9">
            <a:extLst>
              <a:ext uri="{FF2B5EF4-FFF2-40B4-BE49-F238E27FC236}">
                <a16:creationId xmlns="" xmlns:a16="http://schemas.microsoft.com/office/drawing/2014/main" id="{A585C815-39E7-44A3-947A-079620ECA5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035115" y="3530805"/>
            <a:ext cx="2794000" cy="2146300"/>
          </a:xfrm>
          <a:prstGeom prst="rect">
            <a:avLst/>
          </a:prstGeom>
        </p:spPr>
      </p:pic>
      <p:sp>
        <p:nvSpPr>
          <p:cNvPr id="11" name="TextBox 10">
            <a:extLst>
              <a:ext uri="{FF2B5EF4-FFF2-40B4-BE49-F238E27FC236}">
                <a16:creationId xmlns="" xmlns:a16="http://schemas.microsoft.com/office/drawing/2014/main" id="{1D2F673A-8207-4686-8FC8-7371FB9575CF}"/>
              </a:ext>
            </a:extLst>
          </p:cNvPr>
          <p:cNvSpPr txBox="1"/>
          <p:nvPr/>
        </p:nvSpPr>
        <p:spPr>
          <a:xfrm>
            <a:off x="7035115" y="5675783"/>
            <a:ext cx="3040270" cy="230832"/>
          </a:xfrm>
          <a:prstGeom prst="rect">
            <a:avLst/>
          </a:prstGeom>
          <a:noFill/>
        </p:spPr>
        <p:txBody>
          <a:bodyPr wrap="square" rtlCol="0">
            <a:spAutoFit/>
          </a:bodyPr>
          <a:lstStyle/>
          <a:p>
            <a:r>
              <a:rPr lang="en-CA" sz="900" dirty="0">
                <a:hlinkClick r:id="rId4" tooltip="http://en.wikibooks.org/wiki/adventist_adventurer_awards/finger_play"/>
              </a:rPr>
              <a:t>This Photo</a:t>
            </a:r>
            <a:r>
              <a:rPr lang="en-CA" sz="900" dirty="0"/>
              <a:t> by Unknown Author is licensed under </a:t>
            </a:r>
            <a:r>
              <a:rPr lang="en-CA" sz="900" dirty="0">
                <a:hlinkClick r:id="rId4" tooltip="https://creativecommons.org/licenses/by-sa/3.0/"/>
              </a:rPr>
              <a:t>CC BY-SA</a:t>
            </a:r>
            <a:endParaRPr lang="en-CA" sz="900" dirty="0"/>
          </a:p>
        </p:txBody>
      </p:sp>
      <p:pic>
        <p:nvPicPr>
          <p:cNvPr id="13" name="Picture 12">
            <a:extLst>
              <a:ext uri="{FF2B5EF4-FFF2-40B4-BE49-F238E27FC236}">
                <a16:creationId xmlns="" xmlns:a16="http://schemas.microsoft.com/office/drawing/2014/main" id="{FFF21381-076B-4DBB-B58F-8D7AB91D74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1272991" y="3530805"/>
            <a:ext cx="4893565" cy="2146300"/>
          </a:xfrm>
          <a:prstGeom prst="rect">
            <a:avLst/>
          </a:prstGeom>
        </p:spPr>
      </p:pic>
      <p:sp>
        <p:nvSpPr>
          <p:cNvPr id="14" name="TextBox 13">
            <a:extLst>
              <a:ext uri="{FF2B5EF4-FFF2-40B4-BE49-F238E27FC236}">
                <a16:creationId xmlns="" xmlns:a16="http://schemas.microsoft.com/office/drawing/2014/main" id="{33243D2C-7807-4381-981D-73D759C2C25C}"/>
              </a:ext>
            </a:extLst>
          </p:cNvPr>
          <p:cNvSpPr txBox="1"/>
          <p:nvPr/>
        </p:nvSpPr>
        <p:spPr>
          <a:xfrm>
            <a:off x="1823278" y="5712765"/>
            <a:ext cx="3474720" cy="230832"/>
          </a:xfrm>
          <a:prstGeom prst="rect">
            <a:avLst/>
          </a:prstGeom>
          <a:noFill/>
        </p:spPr>
        <p:txBody>
          <a:bodyPr wrap="square" rtlCol="0">
            <a:spAutoFit/>
          </a:bodyPr>
          <a:lstStyle/>
          <a:p>
            <a:r>
              <a:rPr lang="en-CA" sz="900" dirty="0">
                <a:hlinkClick r:id="rId4" tooltip="http://devotionsbyjan.com/category/faith-and-trust/"/>
              </a:rPr>
              <a:t>This Photo</a:t>
            </a:r>
            <a:r>
              <a:rPr lang="en-CA" sz="900" dirty="0"/>
              <a:t> by Unknown Author is licensed under </a:t>
            </a:r>
            <a:r>
              <a:rPr lang="en-CA" sz="900" dirty="0">
                <a:hlinkClick r:id="rId4" tooltip="https://creativecommons.org/licenses/by-nc-nd/3.0/"/>
              </a:rPr>
              <a:t>CC BY-NC-ND</a:t>
            </a:r>
            <a:endParaRPr lang="en-CA" sz="900" dirty="0"/>
          </a:p>
        </p:txBody>
      </p:sp>
    </p:spTree>
    <p:extLst>
      <p:ext uri="{BB962C8B-B14F-4D97-AF65-F5344CB8AC3E}">
        <p14:creationId xmlns:p14="http://schemas.microsoft.com/office/powerpoint/2010/main" val="259768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7DE84-3B83-4B35-B064-18D14060D461}"/>
              </a:ext>
            </a:extLst>
          </p:cNvPr>
          <p:cNvSpPr>
            <a:spLocks noGrp="1"/>
          </p:cNvSpPr>
          <p:nvPr>
            <p:ph type="title"/>
          </p:nvPr>
        </p:nvSpPr>
        <p:spPr/>
        <p:txBody>
          <a:bodyPr/>
          <a:lstStyle/>
          <a:p>
            <a:r>
              <a:rPr lang="en-CA" sz="4000" cap="none" dirty="0">
                <a:solidFill>
                  <a:prstClr val="black"/>
                </a:solidFill>
                <a:latin typeface="Georgia" panose="02040502050405020303" pitchFamily="18" charset="0"/>
              </a:rPr>
              <a:t>Therapeutic Touch Assumptions</a:t>
            </a:r>
            <a:endParaRPr lang="en-CA" dirty="0"/>
          </a:p>
        </p:txBody>
      </p:sp>
      <p:sp>
        <p:nvSpPr>
          <p:cNvPr id="3" name="Content Placeholder 2">
            <a:extLst>
              <a:ext uri="{FF2B5EF4-FFF2-40B4-BE49-F238E27FC236}">
                <a16:creationId xmlns="" xmlns:a16="http://schemas.microsoft.com/office/drawing/2014/main" id="{4C0560B0-A6C9-472F-8E9E-42CA6FCE34ED}"/>
              </a:ext>
            </a:extLst>
          </p:cNvPr>
          <p:cNvSpPr>
            <a:spLocks noGrp="1"/>
          </p:cNvSpPr>
          <p:nvPr>
            <p:ph sz="quarter" idx="13"/>
          </p:nvPr>
        </p:nvSpPr>
        <p:spPr>
          <a:xfrm>
            <a:off x="913774" y="1957892"/>
            <a:ext cx="10363826" cy="3833307"/>
          </a:xfrm>
        </p:spPr>
        <p:txBody>
          <a:bodyPr>
            <a:normAutofit/>
          </a:bodyPr>
          <a:lstStyle/>
          <a:p>
            <a:pPr marL="0" indent="0" algn="ctr">
              <a:buNone/>
            </a:pPr>
            <a:r>
              <a:rPr lang="en-CA" sz="2400" cap="none" dirty="0">
                <a:latin typeface="Georgia" panose="02040502050405020303" pitchFamily="18" charset="0"/>
              </a:rPr>
              <a:t>Everything in the universe is energy</a:t>
            </a:r>
          </a:p>
          <a:p>
            <a:pPr marL="0" indent="0" algn="ctr">
              <a:buNone/>
            </a:pPr>
            <a:r>
              <a:rPr lang="en-CA" sz="2400" cap="none" dirty="0">
                <a:latin typeface="Georgia" panose="02040502050405020303" pitchFamily="18" charset="0"/>
              </a:rPr>
              <a:t>When we are healthy the energy flows freely in, through and out</a:t>
            </a:r>
          </a:p>
          <a:p>
            <a:pPr marL="0" indent="0" algn="ctr">
              <a:buNone/>
            </a:pPr>
            <a:r>
              <a:rPr lang="en-CA" sz="2400" cap="none" dirty="0">
                <a:latin typeface="Georgia" panose="02040502050405020303" pitchFamily="18" charset="0"/>
              </a:rPr>
              <a:t>With illness or injury the energy field is changed</a:t>
            </a:r>
          </a:p>
          <a:p>
            <a:pPr marL="0" indent="0">
              <a:buNone/>
            </a:pPr>
            <a:endParaRPr lang="en-CA" sz="2400" cap="none" dirty="0">
              <a:latin typeface="Georgia" panose="02040502050405020303" pitchFamily="18" charset="0"/>
            </a:endParaRPr>
          </a:p>
        </p:txBody>
      </p:sp>
      <p:pic>
        <p:nvPicPr>
          <p:cNvPr id="5" name="Picture 4">
            <a:extLst>
              <a:ext uri="{FF2B5EF4-FFF2-40B4-BE49-F238E27FC236}">
                <a16:creationId xmlns="" xmlns:a16="http://schemas.microsoft.com/office/drawing/2014/main" id="{8143716E-DA2E-495D-BBA4-4C107DC07FC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392039" y="3765177"/>
            <a:ext cx="3407295" cy="2555471"/>
          </a:xfrm>
          <a:prstGeom prst="rect">
            <a:avLst/>
          </a:prstGeom>
        </p:spPr>
      </p:pic>
      <p:sp>
        <p:nvSpPr>
          <p:cNvPr id="6" name="TextBox 5">
            <a:extLst>
              <a:ext uri="{FF2B5EF4-FFF2-40B4-BE49-F238E27FC236}">
                <a16:creationId xmlns="" xmlns:a16="http://schemas.microsoft.com/office/drawing/2014/main" id="{F1061CC0-A3B8-48D7-8358-2629868E16A6}"/>
              </a:ext>
            </a:extLst>
          </p:cNvPr>
          <p:cNvSpPr txBox="1"/>
          <p:nvPr/>
        </p:nvSpPr>
        <p:spPr>
          <a:xfrm>
            <a:off x="7775927" y="5982094"/>
            <a:ext cx="1762539" cy="338554"/>
          </a:xfrm>
          <a:prstGeom prst="rect">
            <a:avLst/>
          </a:prstGeom>
          <a:noFill/>
        </p:spPr>
        <p:txBody>
          <a:bodyPr wrap="square" rtlCol="0">
            <a:spAutoFit/>
          </a:bodyPr>
          <a:lstStyle/>
          <a:p>
            <a:r>
              <a:rPr lang="en-CA" sz="800" dirty="0">
                <a:hlinkClick r:id="rId4" tooltip="http://www.guidinginstincts.com/2011/12/harnessing-energy-from-renewable-energy.html"/>
              </a:rPr>
              <a:t>This Photo</a:t>
            </a:r>
            <a:r>
              <a:rPr lang="en-CA" sz="800" dirty="0"/>
              <a:t> by Unknown Author is licensed under </a:t>
            </a:r>
            <a:r>
              <a:rPr lang="en-CA" sz="800" dirty="0">
                <a:hlinkClick r:id="rId5" tooltip="https://creativecommons.org/licenses/by-sa/3.0/"/>
              </a:rPr>
              <a:t>CC BY-SA</a:t>
            </a:r>
            <a:endParaRPr lang="en-CA" sz="800" dirty="0"/>
          </a:p>
        </p:txBody>
      </p:sp>
    </p:spTree>
    <p:extLst>
      <p:ext uri="{BB962C8B-B14F-4D97-AF65-F5344CB8AC3E}">
        <p14:creationId xmlns:p14="http://schemas.microsoft.com/office/powerpoint/2010/main" val="19727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5ACBE8-51BE-4DCF-817C-3503E7ADD4BF}"/>
              </a:ext>
            </a:extLst>
          </p:cNvPr>
          <p:cNvSpPr>
            <a:spLocks noGrp="1"/>
          </p:cNvSpPr>
          <p:nvPr>
            <p:ph type="title"/>
          </p:nvPr>
        </p:nvSpPr>
        <p:spPr/>
        <p:txBody>
          <a:bodyPr/>
          <a:lstStyle/>
          <a:p>
            <a:r>
              <a:rPr lang="en-CA" dirty="0"/>
              <a:t>Our Words have Energy</a:t>
            </a:r>
          </a:p>
        </p:txBody>
      </p:sp>
      <p:sp>
        <p:nvSpPr>
          <p:cNvPr id="3" name="Content Placeholder 2">
            <a:extLst>
              <a:ext uri="{FF2B5EF4-FFF2-40B4-BE49-F238E27FC236}">
                <a16:creationId xmlns="" xmlns:a16="http://schemas.microsoft.com/office/drawing/2014/main" id="{D58CC582-C909-46C8-B05D-2C2DE809573C}"/>
              </a:ext>
            </a:extLst>
          </p:cNvPr>
          <p:cNvSpPr>
            <a:spLocks noGrp="1"/>
          </p:cNvSpPr>
          <p:nvPr>
            <p:ph sz="quarter" idx="13"/>
          </p:nvPr>
        </p:nvSpPr>
        <p:spPr>
          <a:xfrm>
            <a:off x="914400" y="3251347"/>
            <a:ext cx="10363826" cy="3424107"/>
          </a:xfrm>
        </p:spPr>
        <p:txBody>
          <a:bodyPr/>
          <a:lstStyle/>
          <a:p>
            <a:pPr algn="ctr"/>
            <a:r>
              <a:rPr lang="en-CA" dirty="0">
                <a:hlinkClick r:id="rId3"/>
              </a:rPr>
              <a:t>https://www.youtube.com/watch?v=Yx6UgfQreYY&amp;t=5s</a:t>
            </a:r>
            <a:r>
              <a:rPr lang="en-CA" dirty="0"/>
              <a:t> </a:t>
            </a:r>
          </a:p>
        </p:txBody>
      </p:sp>
    </p:spTree>
    <p:extLst>
      <p:ext uri="{BB962C8B-B14F-4D97-AF65-F5344CB8AC3E}">
        <p14:creationId xmlns:p14="http://schemas.microsoft.com/office/powerpoint/2010/main" val="425166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545DD4-22DE-4F3E-9502-C797C27DF9B2}"/>
              </a:ext>
            </a:extLst>
          </p:cNvPr>
          <p:cNvSpPr>
            <a:spLocks noGrp="1"/>
          </p:cNvSpPr>
          <p:nvPr>
            <p:ph type="title"/>
          </p:nvPr>
        </p:nvSpPr>
        <p:spPr/>
        <p:txBody>
          <a:bodyPr>
            <a:normAutofit/>
          </a:bodyPr>
          <a:lstStyle/>
          <a:p>
            <a:r>
              <a:rPr lang="en-CA" sz="4000" cap="none" dirty="0">
                <a:latin typeface="Georgia" panose="02040502050405020303" pitchFamily="18" charset="0"/>
              </a:rPr>
              <a:t>Anyone Can Learn</a:t>
            </a:r>
            <a:br>
              <a:rPr lang="en-CA" sz="4000" cap="none" dirty="0">
                <a:latin typeface="Georgia" panose="02040502050405020303" pitchFamily="18" charset="0"/>
              </a:rPr>
            </a:br>
            <a:r>
              <a:rPr lang="en-CA" sz="4000" cap="none" dirty="0">
                <a:latin typeface="Georgia" panose="02040502050405020303" pitchFamily="18" charset="0"/>
              </a:rPr>
              <a:t>Therapeutic Touch</a:t>
            </a:r>
          </a:p>
        </p:txBody>
      </p:sp>
      <p:sp>
        <p:nvSpPr>
          <p:cNvPr id="3" name="Content Placeholder 2">
            <a:extLst>
              <a:ext uri="{FF2B5EF4-FFF2-40B4-BE49-F238E27FC236}">
                <a16:creationId xmlns="" xmlns:a16="http://schemas.microsoft.com/office/drawing/2014/main" id="{E9FFBB04-D2FD-4D5F-A0E6-CE309B939833}"/>
              </a:ext>
            </a:extLst>
          </p:cNvPr>
          <p:cNvSpPr>
            <a:spLocks noGrp="1"/>
          </p:cNvSpPr>
          <p:nvPr>
            <p:ph sz="quarter" idx="13"/>
          </p:nvPr>
        </p:nvSpPr>
        <p:spPr/>
        <p:txBody>
          <a:bodyPr/>
          <a:lstStyle/>
          <a:p>
            <a:endParaRPr lang="en-CA" sz="2400" cap="none" dirty="0">
              <a:latin typeface="Georgia" panose="02040502050405020303" pitchFamily="18" charset="0"/>
            </a:endParaRPr>
          </a:p>
          <a:p>
            <a:pPr marL="0" indent="0">
              <a:buNone/>
            </a:pPr>
            <a:r>
              <a:rPr lang="en-CA" sz="2800" cap="none" dirty="0">
                <a:latin typeface="Georgia" panose="02040502050405020303" pitchFamily="18" charset="0"/>
              </a:rPr>
              <a:t>     What do you need?</a:t>
            </a:r>
          </a:p>
          <a:p>
            <a:pPr marL="457200" lvl="1" indent="0">
              <a:buNone/>
            </a:pPr>
            <a:r>
              <a:rPr lang="en-CA" sz="2000" cap="none" dirty="0">
                <a:latin typeface="Georgia" panose="02040502050405020303" pitchFamily="18" charset="0"/>
              </a:rPr>
              <a:t>Compassionate heart</a:t>
            </a:r>
          </a:p>
          <a:p>
            <a:pPr marL="457200" lvl="1" indent="0">
              <a:buNone/>
            </a:pPr>
            <a:r>
              <a:rPr lang="en-CA" sz="2000" cap="none" dirty="0">
                <a:latin typeface="Georgia" panose="02040502050405020303" pitchFamily="18" charset="0"/>
              </a:rPr>
              <a:t>Willingness to help yourself and others</a:t>
            </a:r>
          </a:p>
          <a:p>
            <a:pPr marL="457200" lvl="1" indent="0">
              <a:buNone/>
            </a:pPr>
            <a:r>
              <a:rPr lang="en-CA" sz="2000" cap="none" dirty="0">
                <a:latin typeface="Georgia" panose="02040502050405020303" pitchFamily="18" charset="0"/>
              </a:rPr>
              <a:t>Desire to learn</a:t>
            </a:r>
          </a:p>
        </p:txBody>
      </p:sp>
      <p:pic>
        <p:nvPicPr>
          <p:cNvPr id="5" name="Picture 4">
            <a:extLst>
              <a:ext uri="{FF2B5EF4-FFF2-40B4-BE49-F238E27FC236}">
                <a16:creationId xmlns="" xmlns:a16="http://schemas.microsoft.com/office/drawing/2014/main" id="{149D8879-0AEB-4581-A856-9C67F15530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573078" y="2834010"/>
            <a:ext cx="4128880" cy="2170611"/>
          </a:xfrm>
          <a:prstGeom prst="rect">
            <a:avLst/>
          </a:prstGeom>
        </p:spPr>
      </p:pic>
      <p:sp>
        <p:nvSpPr>
          <p:cNvPr id="6" name="TextBox 5">
            <a:extLst>
              <a:ext uri="{FF2B5EF4-FFF2-40B4-BE49-F238E27FC236}">
                <a16:creationId xmlns="" xmlns:a16="http://schemas.microsoft.com/office/drawing/2014/main" id="{B0B27C8D-279F-4B89-864D-65D6E9C7B51E}"/>
              </a:ext>
            </a:extLst>
          </p:cNvPr>
          <p:cNvSpPr txBox="1"/>
          <p:nvPr/>
        </p:nvSpPr>
        <p:spPr>
          <a:xfrm>
            <a:off x="6573078" y="5157019"/>
            <a:ext cx="4128880" cy="230832"/>
          </a:xfrm>
          <a:prstGeom prst="rect">
            <a:avLst/>
          </a:prstGeom>
          <a:noFill/>
        </p:spPr>
        <p:txBody>
          <a:bodyPr wrap="square" rtlCol="0">
            <a:spAutoFit/>
          </a:bodyPr>
          <a:lstStyle/>
          <a:p>
            <a:r>
              <a:rPr lang="en-CA" sz="900">
                <a:hlinkClick r:id="rId4" tooltip="https://brewminate.com/the-neuroscience-of-compassion/"/>
              </a:rPr>
              <a:t>This Photo</a:t>
            </a:r>
            <a:r>
              <a:rPr lang="en-CA" sz="900"/>
              <a:t> by Unknown Author is licensed under </a:t>
            </a:r>
            <a:r>
              <a:rPr lang="en-CA" sz="900">
                <a:hlinkClick r:id="rId4" tooltip="https://creativecommons.org/licenses/by-nc-sa/3.0/"/>
              </a:rPr>
              <a:t>CC BY-SA-NC</a:t>
            </a:r>
            <a:endParaRPr lang="en-CA" sz="900"/>
          </a:p>
        </p:txBody>
      </p:sp>
    </p:spTree>
    <p:extLst>
      <p:ext uri="{BB962C8B-B14F-4D97-AF65-F5344CB8AC3E}">
        <p14:creationId xmlns:p14="http://schemas.microsoft.com/office/powerpoint/2010/main" val="15328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3009</TotalTime>
  <Words>3968</Words>
  <Application>Microsoft Office PowerPoint</Application>
  <PresentationFormat>Widescreen</PresentationFormat>
  <Paragraphs>228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Times New Roman</vt:lpstr>
      <vt:lpstr>Tw Cen MT</vt:lpstr>
      <vt:lpstr>Droplet</vt:lpstr>
      <vt:lpstr>Therapeutic Touch®  A Recognized Complementary Therapy</vt:lpstr>
      <vt:lpstr>Did you ever notice…?</vt:lpstr>
      <vt:lpstr>Did you ever notice…?</vt:lpstr>
      <vt:lpstr>Take a Moment</vt:lpstr>
      <vt:lpstr>What Complementary Therapies Do You Use?</vt:lpstr>
      <vt:lpstr>Time to play</vt:lpstr>
      <vt:lpstr>Therapeutic Touch Assumptions</vt:lpstr>
      <vt:lpstr>Our Words have Energy</vt:lpstr>
      <vt:lpstr>Anyone Can Learn Therapeutic Touch</vt:lpstr>
      <vt:lpstr>What is Therapeutic Touch?</vt:lpstr>
      <vt:lpstr>The Therapeutic Touch Session</vt:lpstr>
      <vt:lpstr>Spot the Difference</vt:lpstr>
      <vt:lpstr>Effects of Therapeutic Touch</vt:lpstr>
      <vt:lpstr>What the Research Says</vt:lpstr>
      <vt:lpstr>What the Research Says</vt:lpstr>
      <vt:lpstr>Where Is Therapeutic Touch Offered?</vt:lpstr>
      <vt:lpstr>Sensing colour can support the energy field</vt:lpstr>
      <vt:lpstr>PowerPoint Presentation</vt:lpstr>
      <vt:lpstr>PowerPoint Presentation</vt:lpstr>
      <vt:lpstr>Thank You</vt:lpstr>
      <vt:lpstr>What the Research Says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Touch: A recognized Complementary Therapy</dc:title>
  <dc:creator>Jim Metson</dc:creator>
  <cp:lastModifiedBy>Alison Cooke</cp:lastModifiedBy>
  <cp:revision>218</cp:revision>
  <dcterms:created xsi:type="dcterms:W3CDTF">2019-05-02T21:24:06Z</dcterms:created>
  <dcterms:modified xsi:type="dcterms:W3CDTF">2024-02-12T17:19:14Z</dcterms:modified>
</cp:coreProperties>
</file>